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60" r:id="rId2"/>
    <p:sldMasterId id="2147483672" r:id="rId3"/>
  </p:sldMasterIdLst>
  <p:notesMasterIdLst>
    <p:notesMasterId r:id="rId22"/>
  </p:notesMasterIdLst>
  <p:sldIdLst>
    <p:sldId id="256" r:id="rId4"/>
    <p:sldId id="276" r:id="rId5"/>
    <p:sldId id="257" r:id="rId6"/>
    <p:sldId id="258" r:id="rId7"/>
    <p:sldId id="274" r:id="rId8"/>
    <p:sldId id="259" r:id="rId9"/>
    <p:sldId id="260" r:id="rId10"/>
    <p:sldId id="261" r:id="rId11"/>
    <p:sldId id="262" r:id="rId12"/>
    <p:sldId id="263" r:id="rId13"/>
    <p:sldId id="265" r:id="rId14"/>
    <p:sldId id="266" r:id="rId15"/>
    <p:sldId id="267" r:id="rId16"/>
    <p:sldId id="268" r:id="rId17"/>
    <p:sldId id="269" r:id="rId18"/>
    <p:sldId id="270" r:id="rId19"/>
    <p:sldId id="271" r:id="rId20"/>
    <p:sldId id="272" r:id="rId21"/>
  </p:sldIdLst>
  <p:sldSz cx="12193588" cy="6858000"/>
  <p:notesSz cx="7559675" cy="10691813"/>
  <p:embeddedFontLst>
    <p:embeddedFont>
      <p:font typeface="Century Gothic" panose="020B0502020202020204" pitchFamily="3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hdegy8ACmgqvKeHhvao0Delzs3u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1C786C-8F3F-4D91-9C72-8292F6C62303}" v="27" dt="2025-09-29T10:25:45.5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56" autoAdjust="0"/>
    <p:restoredTop sz="94660"/>
  </p:normalViewPr>
  <p:slideViewPr>
    <p:cSldViewPr snapToGrid="0">
      <p:cViewPr varScale="1">
        <p:scale>
          <a:sx n="112" d="100"/>
          <a:sy n="112" d="100"/>
        </p:scale>
        <p:origin x="534" y="32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i McCann" userId="bc2c466e-2a18-4d7d-b9cd-9b6459b65519" providerId="ADAL" clId="{146F1853-5488-4CD9-B01A-C933B92C4273}"/>
    <pc:docChg chg="custSel addSld delSld modSld">
      <pc:chgData name="Andi McCann" userId="bc2c466e-2a18-4d7d-b9cd-9b6459b65519" providerId="ADAL" clId="{146F1853-5488-4CD9-B01A-C933B92C4273}" dt="2025-09-30T09:44:49.112" v="1746" actId="478"/>
      <pc:docMkLst>
        <pc:docMk/>
      </pc:docMkLst>
      <pc:sldChg chg="addSp delSp modSp mod">
        <pc:chgData name="Andi McCann" userId="bc2c466e-2a18-4d7d-b9cd-9b6459b65519" providerId="ADAL" clId="{146F1853-5488-4CD9-B01A-C933B92C4273}" dt="2025-09-30T09:44:49.112" v="1746" actId="478"/>
        <pc:sldMkLst>
          <pc:docMk/>
          <pc:sldMk cId="0" sldId="257"/>
        </pc:sldMkLst>
        <pc:spChg chg="add del mod">
          <ac:chgData name="Andi McCann" userId="bc2c466e-2a18-4d7d-b9cd-9b6459b65519" providerId="ADAL" clId="{146F1853-5488-4CD9-B01A-C933B92C4273}" dt="2025-09-30T09:44:49.112" v="1746" actId="478"/>
          <ac:spMkLst>
            <pc:docMk/>
            <pc:sldMk cId="0" sldId="257"/>
            <ac:spMk id="2" creationId="{6184A451-5410-F681-EA50-1A054634D94B}"/>
          </ac:spMkLst>
        </pc:spChg>
        <pc:spChg chg="add del mod">
          <ac:chgData name="Andi McCann" userId="bc2c466e-2a18-4d7d-b9cd-9b6459b65519" providerId="ADAL" clId="{146F1853-5488-4CD9-B01A-C933B92C4273}" dt="2025-09-30T09:44:49.112" v="1746" actId="478"/>
          <ac:spMkLst>
            <pc:docMk/>
            <pc:sldMk cId="0" sldId="257"/>
            <ac:spMk id="3" creationId="{17E0A0FD-E489-2668-509E-33AECD24C223}"/>
          </ac:spMkLst>
        </pc:spChg>
        <pc:spChg chg="add del mod">
          <ac:chgData name="Andi McCann" userId="bc2c466e-2a18-4d7d-b9cd-9b6459b65519" providerId="ADAL" clId="{146F1853-5488-4CD9-B01A-C933B92C4273}" dt="2025-09-30T09:44:49.112" v="1746" actId="478"/>
          <ac:spMkLst>
            <pc:docMk/>
            <pc:sldMk cId="0" sldId="257"/>
            <ac:spMk id="4" creationId="{28AF4EC1-F238-8F76-0139-7D876377C057}"/>
          </ac:spMkLst>
        </pc:spChg>
        <pc:spChg chg="add del mod">
          <ac:chgData name="Andi McCann" userId="bc2c466e-2a18-4d7d-b9cd-9b6459b65519" providerId="ADAL" clId="{146F1853-5488-4CD9-B01A-C933B92C4273}" dt="2025-09-30T09:44:49.112" v="1746" actId="478"/>
          <ac:spMkLst>
            <pc:docMk/>
            <pc:sldMk cId="0" sldId="257"/>
            <ac:spMk id="6" creationId="{00538D09-614A-D5FE-9BC1-1A60534C4BDF}"/>
          </ac:spMkLst>
        </pc:spChg>
        <pc:spChg chg="add del mod">
          <ac:chgData name="Andi McCann" userId="bc2c466e-2a18-4d7d-b9cd-9b6459b65519" providerId="ADAL" clId="{146F1853-5488-4CD9-B01A-C933B92C4273}" dt="2025-09-30T09:44:49.112" v="1746" actId="478"/>
          <ac:spMkLst>
            <pc:docMk/>
            <pc:sldMk cId="0" sldId="257"/>
            <ac:spMk id="7" creationId="{7AFBBC5A-C70E-D472-20C6-81C9DFCD2AB9}"/>
          </ac:spMkLst>
        </pc:spChg>
        <pc:spChg chg="add del mod">
          <ac:chgData name="Andi McCann" userId="bc2c466e-2a18-4d7d-b9cd-9b6459b65519" providerId="ADAL" clId="{146F1853-5488-4CD9-B01A-C933B92C4273}" dt="2025-09-30T09:44:49.112" v="1746" actId="478"/>
          <ac:spMkLst>
            <pc:docMk/>
            <pc:sldMk cId="0" sldId="257"/>
            <ac:spMk id="8" creationId="{4A379538-7103-365A-067B-CD52CA944215}"/>
          </ac:spMkLst>
        </pc:spChg>
        <pc:spChg chg="add">
          <ac:chgData name="Andi McCann" userId="bc2c466e-2a18-4d7d-b9cd-9b6459b65519" providerId="ADAL" clId="{146F1853-5488-4CD9-B01A-C933B92C4273}" dt="2025-09-25T08:59:21.589" v="1675"/>
          <ac:spMkLst>
            <pc:docMk/>
            <pc:sldMk cId="0" sldId="257"/>
            <ac:spMk id="9" creationId="{1948B0CE-E0D5-7BEE-7C5B-ED8F4290DCF1}"/>
          </ac:spMkLst>
        </pc:spChg>
        <pc:spChg chg="add del mod">
          <ac:chgData name="Andi McCann" userId="bc2c466e-2a18-4d7d-b9cd-9b6459b65519" providerId="ADAL" clId="{146F1853-5488-4CD9-B01A-C933B92C4273}" dt="2025-09-29T08:52:14.529" v="1681" actId="478"/>
          <ac:spMkLst>
            <pc:docMk/>
            <pc:sldMk cId="0" sldId="257"/>
            <ac:spMk id="11" creationId="{9C4BD80F-CE04-C5FE-C5A3-66903254649F}"/>
          </ac:spMkLst>
        </pc:spChg>
        <pc:spChg chg="add del mod">
          <ac:chgData name="Andi McCann" userId="bc2c466e-2a18-4d7d-b9cd-9b6459b65519" providerId="ADAL" clId="{146F1853-5488-4CD9-B01A-C933B92C4273}" dt="2025-09-29T08:53:00.873" v="1683" actId="478"/>
          <ac:spMkLst>
            <pc:docMk/>
            <pc:sldMk cId="0" sldId="257"/>
            <ac:spMk id="12" creationId="{7B179E41-973D-CD73-A944-82E976CD3ACE}"/>
          </ac:spMkLst>
        </pc:spChg>
        <pc:spChg chg="mod">
          <ac:chgData name="Andi McCann" userId="bc2c466e-2a18-4d7d-b9cd-9b6459b65519" providerId="ADAL" clId="{146F1853-5488-4CD9-B01A-C933B92C4273}" dt="2025-09-30T09:44:35.412" v="1745" actId="1076"/>
          <ac:spMkLst>
            <pc:docMk/>
            <pc:sldMk cId="0" sldId="257"/>
            <ac:spMk id="165" creationId="{00000000-0000-0000-0000-000000000000}"/>
          </ac:spMkLst>
        </pc:spChg>
        <pc:picChg chg="add del mod">
          <ac:chgData name="Andi McCann" userId="bc2c466e-2a18-4d7d-b9cd-9b6459b65519" providerId="ADAL" clId="{146F1853-5488-4CD9-B01A-C933B92C4273}" dt="2025-09-30T09:43:26.446" v="1724" actId="478"/>
          <ac:picMkLst>
            <pc:docMk/>
            <pc:sldMk cId="0" sldId="257"/>
            <ac:picMk id="14" creationId="{F031530E-2958-15F8-C0F3-A389657D2553}"/>
          </ac:picMkLst>
        </pc:picChg>
      </pc:sldChg>
      <pc:sldChg chg="addSp delSp modSp mod">
        <pc:chgData name="Andi McCann" userId="bc2c466e-2a18-4d7d-b9cd-9b6459b65519" providerId="ADAL" clId="{146F1853-5488-4CD9-B01A-C933B92C4273}" dt="2025-09-25T07:42:37.361" v="1603" actId="207"/>
        <pc:sldMkLst>
          <pc:docMk/>
          <pc:sldMk cId="0" sldId="262"/>
        </pc:sldMkLst>
        <pc:graphicFrameChg chg="add mod modGraphic">
          <ac:chgData name="Andi McCann" userId="bc2c466e-2a18-4d7d-b9cd-9b6459b65519" providerId="ADAL" clId="{146F1853-5488-4CD9-B01A-C933B92C4273}" dt="2025-09-25T07:42:37.361" v="1603" actId="207"/>
          <ac:graphicFrameMkLst>
            <pc:docMk/>
            <pc:sldMk cId="0" sldId="262"/>
            <ac:graphicFrameMk id="2" creationId="{EE343BB0-A346-2632-F4BB-211AB3F0EECC}"/>
          </ac:graphicFrameMkLst>
        </pc:graphicFrameChg>
      </pc:sldChg>
      <pc:sldChg chg="modSp mod">
        <pc:chgData name="Andi McCann" userId="bc2c466e-2a18-4d7d-b9cd-9b6459b65519" providerId="ADAL" clId="{146F1853-5488-4CD9-B01A-C933B92C4273}" dt="2025-09-25T07:43:59.966" v="1617" actId="20577"/>
        <pc:sldMkLst>
          <pc:docMk/>
          <pc:sldMk cId="0" sldId="266"/>
        </pc:sldMkLst>
        <pc:spChg chg="mod">
          <ac:chgData name="Andi McCann" userId="bc2c466e-2a18-4d7d-b9cd-9b6459b65519" providerId="ADAL" clId="{146F1853-5488-4CD9-B01A-C933B92C4273}" dt="2025-09-25T07:43:59.966" v="1617" actId="20577"/>
          <ac:spMkLst>
            <pc:docMk/>
            <pc:sldMk cId="0" sldId="266"/>
            <ac:spMk id="256" creationId="{00000000-0000-0000-0000-000000000000}"/>
          </ac:spMkLst>
        </pc:spChg>
      </pc:sldChg>
      <pc:sldChg chg="modSp mod">
        <pc:chgData name="Andi McCann" userId="bc2c466e-2a18-4d7d-b9cd-9b6459b65519" providerId="ADAL" clId="{146F1853-5488-4CD9-B01A-C933B92C4273}" dt="2025-09-23T21:05:31.807" v="2" actId="20577"/>
        <pc:sldMkLst>
          <pc:docMk/>
          <pc:sldMk cId="0" sldId="268"/>
        </pc:sldMkLst>
        <pc:spChg chg="mod">
          <ac:chgData name="Andi McCann" userId="bc2c466e-2a18-4d7d-b9cd-9b6459b65519" providerId="ADAL" clId="{146F1853-5488-4CD9-B01A-C933B92C4273}" dt="2025-09-23T21:05:31.807" v="2" actId="20577"/>
          <ac:spMkLst>
            <pc:docMk/>
            <pc:sldMk cId="0" sldId="268"/>
            <ac:spMk id="279" creationId="{00000000-0000-0000-0000-000000000000}"/>
          </ac:spMkLst>
        </pc:spChg>
      </pc:sldChg>
      <pc:sldChg chg="del">
        <pc:chgData name="Andi McCann" userId="bc2c466e-2a18-4d7d-b9cd-9b6459b65519" providerId="ADAL" clId="{146F1853-5488-4CD9-B01A-C933B92C4273}" dt="2025-09-23T21:02:12.045" v="0" actId="47"/>
        <pc:sldMkLst>
          <pc:docMk/>
          <pc:sldMk cId="4024311768" sldId="273"/>
        </pc:sldMkLst>
      </pc:sldChg>
      <pc:sldChg chg="addSp delSp modSp add del mod">
        <pc:chgData name="Andi McCann" userId="bc2c466e-2a18-4d7d-b9cd-9b6459b65519" providerId="ADAL" clId="{146F1853-5488-4CD9-B01A-C933B92C4273}" dt="2025-09-25T07:25:09.867" v="187" actId="47"/>
        <pc:sldMkLst>
          <pc:docMk/>
          <pc:sldMk cId="3397052459" sldId="275"/>
        </pc:sldMkLst>
      </pc:sldChg>
      <pc:sldChg chg="modSp add mod">
        <pc:chgData name="Andi McCann" userId="bc2c466e-2a18-4d7d-b9cd-9b6459b65519" providerId="ADAL" clId="{146F1853-5488-4CD9-B01A-C933B92C4273}" dt="2025-09-29T08:55:18.302" v="1684" actId="6549"/>
        <pc:sldMkLst>
          <pc:docMk/>
          <pc:sldMk cId="2792182401" sldId="276"/>
        </pc:sldMkLst>
        <pc:spChg chg="mod">
          <ac:chgData name="Andi McCann" userId="bc2c466e-2a18-4d7d-b9cd-9b6459b65519" providerId="ADAL" clId="{146F1853-5488-4CD9-B01A-C933B92C4273}" dt="2025-09-29T08:55:18.302" v="1684" actId="6549"/>
          <ac:spMkLst>
            <pc:docMk/>
            <pc:sldMk cId="2792182401" sldId="276"/>
            <ac:spMk id="7" creationId="{CC966B28-185C-2904-43E8-9B03A0592A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p:nvPr/>
        </p:nvSpPr>
        <p:spPr>
          <a:xfrm>
            <a:off x="0" y="0"/>
            <a:ext cx="7559675" cy="10691812"/>
          </a:xfrm>
          <a:prstGeom prst="roundRect">
            <a:avLst>
              <a:gd name="adj" fmla="val 4"/>
            </a:avLst>
          </a:pr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 name="Google Shape;4;n"/>
          <p:cNvSpPr>
            <a:spLocks noGrp="1" noRot="1" noChangeAspect="1"/>
          </p:cNvSpPr>
          <p:nvPr>
            <p:ph type="sldImg" idx="2"/>
          </p:nvPr>
        </p:nvSpPr>
        <p:spPr>
          <a:xfrm>
            <a:off x="1106487" y="812800"/>
            <a:ext cx="5341937" cy="400526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 name="Google Shape;5;n"/>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 name="Google Shape;6;n"/>
          <p:cNvSpPr txBox="1">
            <a:spLocks noGrp="1"/>
          </p:cNvSpPr>
          <p:nvPr>
            <p:ph type="hdr" idx="3"/>
          </p:nvPr>
        </p:nvSpPr>
        <p:spPr>
          <a:xfrm>
            <a:off x="0" y="0"/>
            <a:ext cx="3278187" cy="5318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dt" idx="10"/>
          </p:nvPr>
        </p:nvSpPr>
        <p:spPr>
          <a:xfrm>
            <a:off x="4278312" y="0"/>
            <a:ext cx="3278187" cy="531812"/>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ftr" idx="11"/>
          </p:nvPr>
        </p:nvSpPr>
        <p:spPr>
          <a:xfrm>
            <a:off x="0" y="10156825"/>
            <a:ext cx="3278187" cy="531812"/>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n"/>
          <p:cNvSpPr txBox="1">
            <a:spLocks noGrp="1"/>
          </p:cNvSpPr>
          <p:nvPr>
            <p:ph type="sldNum" idx="12"/>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a:t>
            </a:fld>
            <a:endParaRPr sz="1400" b="0" i="0" u="none" strike="noStrike" cap="none">
              <a:solidFill>
                <a:srgbClr val="000000"/>
              </a:solidFill>
              <a:latin typeface="Arial"/>
              <a:ea typeface="Arial"/>
              <a:cs typeface="Arial"/>
              <a:sym typeface="Arial"/>
            </a:endParaRPr>
          </a:p>
        </p:txBody>
      </p:sp>
      <p:sp>
        <p:nvSpPr>
          <p:cNvPr id="152" name="Google Shape;152;p1:notes"/>
          <p:cNvSpPr>
            <a:spLocks noGrp="1" noRot="1" noChangeAspect="1"/>
          </p:cNvSpPr>
          <p:nvPr>
            <p:ph type="sldImg" idx="2"/>
          </p:nvPr>
        </p:nvSpPr>
        <p:spPr>
          <a:xfrm>
            <a:off x="215900" y="812800"/>
            <a:ext cx="7126288"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53" name="Google Shape;153;p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3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10</a:t>
            </a:fld>
            <a:endParaRPr sz="1400" b="0" i="0" u="none" strike="noStrike" cap="none">
              <a:solidFill>
                <a:srgbClr val="000000"/>
              </a:solidFill>
              <a:latin typeface="Arial"/>
              <a:ea typeface="Arial"/>
              <a:cs typeface="Arial"/>
              <a:sym typeface="Arial"/>
            </a:endParaRPr>
          </a:p>
        </p:txBody>
      </p:sp>
      <p:sp>
        <p:nvSpPr>
          <p:cNvPr id="221" name="Google Shape;221;p39: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22" name="Google Shape;222;p39: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11</a:t>
            </a:fld>
            <a:endParaRPr sz="1400" b="0" i="0" u="none" strike="noStrike" cap="none">
              <a:solidFill>
                <a:srgbClr val="000000"/>
              </a:solidFill>
              <a:latin typeface="Arial"/>
              <a:ea typeface="Arial"/>
              <a:cs typeface="Arial"/>
              <a:sym typeface="Arial"/>
            </a:endParaRPr>
          </a:p>
        </p:txBody>
      </p:sp>
      <p:sp>
        <p:nvSpPr>
          <p:cNvPr id="241" name="Google Shape;241;p7: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42" name="Google Shape;242;p7: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8: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
        <p:nvSpPr>
          <p:cNvPr id="252" name="Google Shape;252;p8: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53" name="Google Shape;253;p8: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9: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
        <p:nvSpPr>
          <p:cNvPr id="263" name="Google Shape;263;p9: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64" name="Google Shape;264;p9: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0: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
        <p:nvSpPr>
          <p:cNvPr id="275" name="Google Shape;275;p10: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76" name="Google Shape;276;p10: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
        <p:nvSpPr>
          <p:cNvPr id="286" name="Google Shape;286;p11: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87" name="Google Shape;287;p1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
        <p:nvSpPr>
          <p:cNvPr id="297" name="Google Shape;297;p12: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298" name="Google Shape;298;p1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40: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
        <p:nvSpPr>
          <p:cNvPr id="309" name="Google Shape;309;p40: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10" name="Google Shape;310;p40: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41: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
        <p:nvSpPr>
          <p:cNvPr id="319" name="Google Shape;319;p41: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320" name="Google Shape;320;p41: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a:extLst>
            <a:ext uri="{FF2B5EF4-FFF2-40B4-BE49-F238E27FC236}">
              <a16:creationId xmlns:a16="http://schemas.microsoft.com/office/drawing/2014/main" id="{A5FD7C1D-9299-59D6-89EB-47FFC027671F}"/>
            </a:ext>
          </a:extLst>
        </p:cNvPr>
        <p:cNvGrpSpPr/>
        <p:nvPr/>
      </p:nvGrpSpPr>
      <p:grpSpPr>
        <a:xfrm>
          <a:off x="0" y="0"/>
          <a:ext cx="0" cy="0"/>
          <a:chOff x="0" y="0"/>
          <a:chExt cx="0" cy="0"/>
        </a:xfrm>
      </p:grpSpPr>
      <p:sp>
        <p:nvSpPr>
          <p:cNvPr id="160" name="Google Shape;160;p6:notes">
            <a:extLst>
              <a:ext uri="{FF2B5EF4-FFF2-40B4-BE49-F238E27FC236}">
                <a16:creationId xmlns:a16="http://schemas.microsoft.com/office/drawing/2014/main" id="{B4E1CDEF-99DF-12EC-0250-8386F62EB895}"/>
              </a:ext>
            </a:extLst>
          </p:cNvPr>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61" name="Google Shape;161;p6:notes">
            <a:extLst>
              <a:ext uri="{FF2B5EF4-FFF2-40B4-BE49-F238E27FC236}">
                <a16:creationId xmlns:a16="http://schemas.microsoft.com/office/drawing/2014/main" id="{FE89583E-AE41-21C6-13AB-DD2199DE1A74}"/>
              </a:ext>
            </a:extLst>
          </p:cNvPr>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2" name="Google Shape;162;p6:notes">
            <a:extLst>
              <a:ext uri="{FF2B5EF4-FFF2-40B4-BE49-F238E27FC236}">
                <a16:creationId xmlns:a16="http://schemas.microsoft.com/office/drawing/2014/main" id="{EB08268E-2517-ED57-A304-A2745B992093}"/>
              </a:ext>
            </a:extLst>
          </p:cNvPr>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88717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
        <p:nvSpPr>
          <p:cNvPr id="161" name="Google Shape;161;p6: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2" name="Google Shape;162;p6: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6c3252d540_0_0: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6c3252d540_0_0: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72" name="Google Shape;172;g36c3252d540_0_0: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93000"/>
                </a:lnSpc>
                <a:spcBef>
                  <a:spcPts val="0"/>
                </a:spcBef>
                <a:spcAft>
                  <a:spcPts val="0"/>
                </a:spcAft>
                <a:buClr>
                  <a:srgbClr val="000000"/>
                </a:buClr>
                <a:buSzPts val="1400"/>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59" name="Google Shape;159;p2:notes"/>
          <p:cNvSpPr>
            <a:spLocks noGrp="1" noRot="1" noChangeAspect="1"/>
          </p:cNvSpPr>
          <p:nvPr>
            <p:ph type="sldImg" idx="2"/>
          </p:nvPr>
        </p:nvSpPr>
        <p:spPr>
          <a:xfrm>
            <a:off x="217488" y="812800"/>
            <a:ext cx="7124700"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60" name="Google Shape;160;p2: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chemeClr val="dk1"/>
              </a:buClr>
              <a:buSzPts val="14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37:notes"/>
          <p:cNvSpPr txBox="1"/>
          <p:nvPr/>
        </p:nvSpPr>
        <p:spPr>
          <a:xfrm>
            <a:off x="4278312" y="10156825"/>
            <a:ext cx="3278187" cy="531812"/>
          </a:xfrm>
          <a:prstGeom prst="rect">
            <a:avLst/>
          </a:prstGeom>
          <a:noFill/>
          <a:ln>
            <a:noFill/>
          </a:ln>
        </p:spPr>
        <p:txBody>
          <a:bodyPr spcFirstLastPara="1" wrap="square" lIns="0" tIns="0" rIns="0" bIns="0" anchor="b" anchorCtr="0">
            <a:noAutofit/>
          </a:bodyPr>
          <a:lstStyle/>
          <a:p>
            <a:pPr marL="0" marR="0" lvl="0" indent="0" algn="r" rtl="0">
              <a:lnSpc>
                <a:spcPct val="93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
        <p:nvSpPr>
          <p:cNvPr id="182" name="Google Shape;182;p37:notes"/>
          <p:cNvSpPr>
            <a:spLocks noGrp="1" noRot="1" noChangeAspect="1"/>
          </p:cNvSpPr>
          <p:nvPr>
            <p:ph type="sldImg" idx="2"/>
          </p:nvPr>
        </p:nvSpPr>
        <p:spPr>
          <a:xfrm>
            <a:off x="215900" y="812800"/>
            <a:ext cx="7127875" cy="4008438"/>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524288"/>
            <a:headEnd type="none" w="sm" len="sm"/>
            <a:tailEnd type="none" w="sm" len="sm"/>
          </a:ln>
        </p:spPr>
      </p:sp>
      <p:sp>
        <p:nvSpPr>
          <p:cNvPr id="183" name="Google Shape;183;p37:notes"/>
          <p:cNvSpPr txBox="1">
            <a:spLocks noGrp="1"/>
          </p:cNvSpPr>
          <p:nvPr>
            <p:ph type="body" idx="1"/>
          </p:nvPr>
        </p:nvSpPr>
        <p:spPr>
          <a:xfrm>
            <a:off x="755650" y="5078412"/>
            <a:ext cx="6048375" cy="4811712"/>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6c5742a83c_0_8: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36c5742a83c_0_8: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193" name="Google Shape;193;g36c5742a83c_0_8: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38:notes"/>
          <p:cNvSpPr txBox="1">
            <a:spLocks noGrp="1"/>
          </p:cNvSpPr>
          <p:nvPr>
            <p:ph type="body" idx="1"/>
          </p:nvPr>
        </p:nvSpPr>
        <p:spPr>
          <a:xfrm>
            <a:off x="755650" y="5078412"/>
            <a:ext cx="6045200" cy="480853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38: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36add716989_0_19:notes"/>
          <p:cNvSpPr>
            <a:spLocks noGrp="1" noRot="1" noChangeAspect="1"/>
          </p:cNvSpPr>
          <p:nvPr>
            <p:ph type="sldImg" idx="2"/>
          </p:nvPr>
        </p:nvSpPr>
        <p:spPr>
          <a:xfrm>
            <a:off x="217488" y="812800"/>
            <a:ext cx="7119937" cy="4005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36add716989_0_19:notes"/>
          <p:cNvSpPr txBox="1">
            <a:spLocks noGrp="1"/>
          </p:cNvSpPr>
          <p:nvPr>
            <p:ph type="body" idx="1"/>
          </p:nvPr>
        </p:nvSpPr>
        <p:spPr>
          <a:xfrm>
            <a:off x="755650" y="5078412"/>
            <a:ext cx="6045300" cy="4808400"/>
          </a:xfrm>
          <a:prstGeom prst="rect">
            <a:avLst/>
          </a:prstGeom>
        </p:spPr>
        <p:txBody>
          <a:bodyPr spcFirstLastPara="1" wrap="square" lIns="0" tIns="0" rIns="0" bIns="0" anchor="t" anchorCtr="0">
            <a:noAutofit/>
          </a:bodyPr>
          <a:lstStyle/>
          <a:p>
            <a:pPr marL="0" lvl="0" indent="0" algn="l" rtl="0">
              <a:spcBef>
                <a:spcPts val="0"/>
              </a:spcBef>
              <a:spcAft>
                <a:spcPts val="0"/>
              </a:spcAft>
              <a:buNone/>
            </a:pPr>
            <a:endParaRPr/>
          </a:p>
        </p:txBody>
      </p:sp>
      <p:sp>
        <p:nvSpPr>
          <p:cNvPr id="213" name="Google Shape;213;g36add716989_0_19:notes"/>
          <p:cNvSpPr txBox="1">
            <a:spLocks noGrp="1"/>
          </p:cNvSpPr>
          <p:nvPr>
            <p:ph type="sldNum" idx="12"/>
          </p:nvPr>
        </p:nvSpPr>
        <p:spPr>
          <a:xfrm>
            <a:off x="4278312" y="10156825"/>
            <a:ext cx="3278100" cy="531900"/>
          </a:xfrm>
          <a:prstGeom prst="rect">
            <a:avLst/>
          </a:prstGeom>
        </p:spPr>
        <p:txBody>
          <a:bodyPr spcFirstLastPara="1" wrap="square" lIns="0" tIns="0" rIns="0" bIns="0"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1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72" name="Google Shape;72;p25"/>
          <p:cNvSpPr txBox="1">
            <a:spLocks noGrp="1"/>
          </p:cNvSpPr>
          <p:nvPr>
            <p:ph type="body" idx="1"/>
          </p:nvPr>
        </p:nvSpPr>
        <p:spPr>
          <a:xfrm>
            <a:off x="609600" y="1604962"/>
            <a:ext cx="10969625"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5"/>
        <p:cNvGrpSpPr/>
        <p:nvPr/>
      </p:nvGrpSpPr>
      <p:grpSpPr>
        <a:xfrm>
          <a:off x="0" y="0"/>
          <a:ext cx="0" cy="0"/>
          <a:chOff x="0" y="0"/>
          <a:chExt cx="0" cy="0"/>
        </a:xfrm>
      </p:grpSpPr>
      <p:sp>
        <p:nvSpPr>
          <p:cNvPr id="76" name="Google Shape;76;p26"/>
          <p:cNvSpPr txBox="1">
            <a:spLocks noGrp="1"/>
          </p:cNvSpPr>
          <p:nvPr>
            <p:ph type="ctrTitle"/>
          </p:nvPr>
        </p:nvSpPr>
        <p:spPr>
          <a:xfrm>
            <a:off x="1524000" y="1122363"/>
            <a:ext cx="9145588" cy="2387600"/>
          </a:xfrm>
          <a:prstGeom prst="rect">
            <a:avLst/>
          </a:prstGeom>
          <a:noFill/>
          <a:ln>
            <a:noFill/>
          </a:ln>
        </p:spPr>
        <p:txBody>
          <a:bodyPr spcFirstLastPara="1" wrap="square" lIns="0" tIns="0" rIns="0" bIns="0" anchor="b" anchorCtr="0">
            <a:noAutofit/>
          </a:bodyPr>
          <a:lstStyle>
            <a:lvl1pPr lvl="0" algn="ctr">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77" name="Google Shape;77;p26"/>
          <p:cNvSpPr txBox="1">
            <a:spLocks noGrp="1"/>
          </p:cNvSpPr>
          <p:nvPr>
            <p:ph type="subTitle" idx="1"/>
          </p:nvPr>
        </p:nvSpPr>
        <p:spPr>
          <a:xfrm>
            <a:off x="1524000" y="3602038"/>
            <a:ext cx="9145588" cy="1655762"/>
          </a:xfrm>
          <a:prstGeom prst="rect">
            <a:avLst/>
          </a:prstGeom>
          <a:noFill/>
          <a:ln>
            <a:noFill/>
          </a:ln>
        </p:spPr>
        <p:txBody>
          <a:bodyPr spcFirstLastPara="1" wrap="square" lIns="0" tIns="2500" rIns="0" bIns="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8" name="Google Shape;78;p2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6"/>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4" name="Google Shape;94;p16"/>
          <p:cNvSpPr txBox="1">
            <a:spLocks noGrp="1"/>
          </p:cNvSpPr>
          <p:nvPr>
            <p:ph type="body" idx="1"/>
          </p:nvPr>
        </p:nvSpPr>
        <p:spPr>
          <a:xfrm>
            <a:off x="684213" y="685800"/>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6"/>
          <p:cNvSpPr txBox="1">
            <a:spLocks noGrp="1"/>
          </p:cNvSpPr>
          <p:nvPr>
            <p:ph type="body" idx="2"/>
          </p:nvPr>
        </p:nvSpPr>
        <p:spPr>
          <a:xfrm>
            <a:off x="3227388" y="685800"/>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rot="5400000">
            <a:off x="5496719" y="2272506"/>
            <a:ext cx="5305425" cy="213201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0" name="Google Shape;100;p27"/>
          <p:cNvSpPr txBox="1">
            <a:spLocks noGrp="1"/>
          </p:cNvSpPr>
          <p:nvPr>
            <p:ph type="body" idx="1"/>
          </p:nvPr>
        </p:nvSpPr>
        <p:spPr>
          <a:xfrm rot="5400000">
            <a:off x="1154907" y="215107"/>
            <a:ext cx="5305425" cy="624681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27"/>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7"/>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rot="5400000">
            <a:off x="1345406" y="24606"/>
            <a:ext cx="3611562" cy="4933950"/>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28"/>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 name="Google Shape;107;p28"/>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8"/>
        <p:cNvGrpSpPr/>
        <p:nvPr/>
      </p:nvGrpSpPr>
      <p:grpSpPr>
        <a:xfrm>
          <a:off x="0" y="0"/>
          <a:ext cx="0" cy="0"/>
          <a:chOff x="0" y="0"/>
          <a:chExt cx="0" cy="0"/>
        </a:xfrm>
      </p:grpSpPr>
      <p:sp>
        <p:nvSpPr>
          <p:cNvPr id="109" name="Google Shape;109;p29"/>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0" name="Google Shape;110;p29"/>
          <p:cNvSpPr>
            <a:spLocks noGrp="1"/>
          </p:cNvSpPr>
          <p:nvPr>
            <p:ph type="pic" idx="2"/>
          </p:nvPr>
        </p:nvSpPr>
        <p:spPr>
          <a:xfrm>
            <a:off x="5183188" y="987425"/>
            <a:ext cx="6173787" cy="4873625"/>
          </a:xfrm>
          <a:prstGeom prst="rect">
            <a:avLst/>
          </a:prstGeom>
          <a:noFill/>
          <a:ln>
            <a:noFill/>
          </a:ln>
        </p:spPr>
      </p:sp>
      <p:sp>
        <p:nvSpPr>
          <p:cNvPr id="111" name="Google Shape;111;p29"/>
          <p:cNvSpPr txBox="1">
            <a:spLocks noGrp="1"/>
          </p:cNvSpPr>
          <p:nvPr>
            <p:ph type="body" idx="1"/>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29"/>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29"/>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4"/>
        <p:cNvGrpSpPr/>
        <p:nvPr/>
      </p:nvGrpSpPr>
      <p:grpSpPr>
        <a:xfrm>
          <a:off x="0" y="0"/>
          <a:ext cx="0" cy="0"/>
          <a:chOff x="0" y="0"/>
          <a:chExt cx="0" cy="0"/>
        </a:xfrm>
      </p:grpSpPr>
      <p:sp>
        <p:nvSpPr>
          <p:cNvPr id="115" name="Google Shape;115;p30"/>
          <p:cNvSpPr txBox="1">
            <a:spLocks noGrp="1"/>
          </p:cNvSpPr>
          <p:nvPr>
            <p:ph type="title"/>
          </p:nvPr>
        </p:nvSpPr>
        <p:spPr>
          <a:xfrm>
            <a:off x="839788"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6" name="Google Shape;116;p30"/>
          <p:cNvSpPr txBox="1">
            <a:spLocks noGrp="1"/>
          </p:cNvSpPr>
          <p:nvPr>
            <p:ph type="body" idx="1"/>
          </p:nvPr>
        </p:nvSpPr>
        <p:spPr>
          <a:xfrm>
            <a:off x="5183188" y="987425"/>
            <a:ext cx="6173787" cy="4873625"/>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7" name="Google Shape;117;p30"/>
          <p:cNvSpPr txBox="1">
            <a:spLocks noGrp="1"/>
          </p:cNvSpPr>
          <p:nvPr>
            <p:ph type="body" idx="2"/>
          </p:nvPr>
        </p:nvSpPr>
        <p:spPr>
          <a:xfrm>
            <a:off x="839788"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8" name="Google Shape;118;p30"/>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30"/>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0"/>
        <p:cNvGrpSpPr/>
        <p:nvPr/>
      </p:nvGrpSpPr>
      <p:grpSpPr>
        <a:xfrm>
          <a:off x="0" y="0"/>
          <a:ext cx="0" cy="0"/>
          <a:chOff x="0" y="0"/>
          <a:chExt cx="0" cy="0"/>
        </a:xfrm>
      </p:grpSpPr>
      <p:sp>
        <p:nvSpPr>
          <p:cNvPr id="121" name="Google Shape;121;p31"/>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1"/>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3"/>
        <p:cNvGrpSpPr/>
        <p:nvPr/>
      </p:nvGrpSpPr>
      <p:grpSpPr>
        <a:xfrm>
          <a:off x="0" y="0"/>
          <a:ext cx="0" cy="0"/>
          <a:chOff x="0" y="0"/>
          <a:chExt cx="0" cy="0"/>
        </a:xfrm>
      </p:grpSpPr>
      <p:sp>
        <p:nvSpPr>
          <p:cNvPr id="124" name="Google Shape;124;p32"/>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5" name="Google Shape;125;p32"/>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2"/>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33"/>
          <p:cNvSpPr txBox="1">
            <a:spLocks noGrp="1"/>
          </p:cNvSpPr>
          <p:nvPr>
            <p:ph type="title"/>
          </p:nvPr>
        </p:nvSpPr>
        <p:spPr>
          <a:xfrm>
            <a:off x="839788" y="365125"/>
            <a:ext cx="10517187" cy="132556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9" name="Google Shape;129;p33"/>
          <p:cNvSpPr txBox="1">
            <a:spLocks noGrp="1"/>
          </p:cNvSpPr>
          <p:nvPr>
            <p:ph type="body" idx="1"/>
          </p:nvPr>
        </p:nvSpPr>
        <p:spPr>
          <a:xfrm>
            <a:off x="839788"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0" name="Google Shape;130;p33"/>
          <p:cNvSpPr txBox="1">
            <a:spLocks noGrp="1"/>
          </p:cNvSpPr>
          <p:nvPr>
            <p:ph type="body" idx="2"/>
          </p:nvPr>
        </p:nvSpPr>
        <p:spPr>
          <a:xfrm>
            <a:off x="839788" y="2505075"/>
            <a:ext cx="51577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33"/>
          <p:cNvSpPr txBox="1">
            <a:spLocks noGrp="1"/>
          </p:cNvSpPr>
          <p:nvPr>
            <p:ph type="body" idx="3"/>
          </p:nvPr>
        </p:nvSpPr>
        <p:spPr>
          <a:xfrm>
            <a:off x="6173788" y="1681163"/>
            <a:ext cx="51831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2" name="Google Shape;132;p33"/>
          <p:cNvSpPr txBox="1">
            <a:spLocks noGrp="1"/>
          </p:cNvSpPr>
          <p:nvPr>
            <p:ph type="body" idx="4"/>
          </p:nvPr>
        </p:nvSpPr>
        <p:spPr>
          <a:xfrm>
            <a:off x="6173788" y="2505075"/>
            <a:ext cx="51831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3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3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rot="5400000">
            <a:off x="7281069" y="1829594"/>
            <a:ext cx="5854700" cy="27416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rot="5400000">
            <a:off x="1720057" y="-837407"/>
            <a:ext cx="5854700" cy="8075613"/>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7"/>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7"/>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34"/>
          <p:cNvSpPr txBox="1">
            <a:spLocks noGrp="1"/>
          </p:cNvSpPr>
          <p:nvPr>
            <p:ph type="title"/>
          </p:nvPr>
        </p:nvSpPr>
        <p:spPr>
          <a:xfrm>
            <a:off x="831850" y="1709738"/>
            <a:ext cx="10517188" cy="2852737"/>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37" name="Google Shape;137;p34"/>
          <p:cNvSpPr txBox="1">
            <a:spLocks noGrp="1"/>
          </p:cNvSpPr>
          <p:nvPr>
            <p:ph type="body" idx="1"/>
          </p:nvPr>
        </p:nvSpPr>
        <p:spPr>
          <a:xfrm>
            <a:off x="831850" y="4589463"/>
            <a:ext cx="10517188" cy="1500187"/>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38" name="Google Shape;138;p3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3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0"/>
        <p:cNvGrpSpPr/>
        <p:nvPr/>
      </p:nvGrpSpPr>
      <p:grpSpPr>
        <a:xfrm>
          <a:off x="0" y="0"/>
          <a:ext cx="0" cy="0"/>
          <a:chOff x="0" y="0"/>
          <a:chExt cx="0" cy="0"/>
        </a:xfrm>
      </p:grpSpPr>
      <p:sp>
        <p:nvSpPr>
          <p:cNvPr id="141" name="Google Shape;141;p3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2" name="Google Shape;142;p3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3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3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5"/>
        <p:cNvGrpSpPr/>
        <p:nvPr/>
      </p:nvGrpSpPr>
      <p:grpSpPr>
        <a:xfrm>
          <a:off x="0" y="0"/>
          <a:ext cx="0" cy="0"/>
          <a:chOff x="0" y="0"/>
          <a:chExt cx="0" cy="0"/>
        </a:xfrm>
      </p:grpSpPr>
      <p:sp>
        <p:nvSpPr>
          <p:cNvPr id="146" name="Google Shape;146;p36"/>
          <p:cNvSpPr txBox="1">
            <a:spLocks noGrp="1"/>
          </p:cNvSpPr>
          <p:nvPr>
            <p:ph type="ctrTitle"/>
          </p:nvPr>
        </p:nvSpPr>
        <p:spPr>
          <a:xfrm>
            <a:off x="1524000" y="1122363"/>
            <a:ext cx="9145588" cy="2387600"/>
          </a:xfrm>
          <a:prstGeom prst="rect">
            <a:avLst/>
          </a:prstGeom>
          <a:noFill/>
          <a:ln>
            <a:noFill/>
          </a:ln>
        </p:spPr>
        <p:txBody>
          <a:bodyPr spcFirstLastPara="1" wrap="square" lIns="90000" tIns="45000" rIns="90000" bIns="45000" anchor="b" anchorCtr="0">
            <a:noAutofit/>
          </a:bodyPr>
          <a:lstStyle>
            <a:lvl1pPr lvl="0" algn="ctr">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7" name="Google Shape;147;p36"/>
          <p:cNvSpPr txBox="1">
            <a:spLocks noGrp="1"/>
          </p:cNvSpPr>
          <p:nvPr>
            <p:ph type="subTitle" idx="1"/>
          </p:nvPr>
        </p:nvSpPr>
        <p:spPr>
          <a:xfrm>
            <a:off x="1524000" y="3602038"/>
            <a:ext cx="9145588" cy="1655762"/>
          </a:xfrm>
          <a:prstGeom prst="rect">
            <a:avLst/>
          </a:prstGeom>
          <a:noFill/>
          <a:ln>
            <a:noFill/>
          </a:ln>
        </p:spPr>
        <p:txBody>
          <a:bodyPr spcFirstLastPara="1" wrap="square" lIns="90000" tIns="45000" rIns="90000" bIns="4500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8" name="Google Shape;148;p36"/>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36"/>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3" name="Google Shape;93;p6"/>
          <p:cNvSpPr txBox="1">
            <a:spLocks noGrp="1"/>
          </p:cNvSpPr>
          <p:nvPr>
            <p:ph type="body" idx="1"/>
          </p:nvPr>
        </p:nvSpPr>
        <p:spPr>
          <a:xfrm>
            <a:off x="684213" y="685802"/>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6"/>
          <p:cNvSpPr txBox="1">
            <a:spLocks noGrp="1"/>
          </p:cNvSpPr>
          <p:nvPr>
            <p:ph type="body" idx="2"/>
          </p:nvPr>
        </p:nvSpPr>
        <p:spPr>
          <a:xfrm>
            <a:off x="3227388" y="685802"/>
            <a:ext cx="2390775" cy="3611563"/>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6"/>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6"/>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623146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7"/>
        <p:cNvGrpSpPr/>
        <p:nvPr/>
      </p:nvGrpSpPr>
      <p:grpSpPr>
        <a:xfrm>
          <a:off x="0" y="0"/>
          <a:ext cx="0" cy="0"/>
          <a:chOff x="0" y="0"/>
          <a:chExt cx="0" cy="0"/>
        </a:xfrm>
      </p:grpSpPr>
      <p:sp>
        <p:nvSpPr>
          <p:cNvPr id="98" name="Google Shape;98;p17"/>
          <p:cNvSpPr txBox="1">
            <a:spLocks noGrp="1"/>
          </p:cNvSpPr>
          <p:nvPr>
            <p:ph type="title"/>
          </p:nvPr>
        </p:nvSpPr>
        <p:spPr>
          <a:xfrm rot="5400000">
            <a:off x="5496720" y="2272508"/>
            <a:ext cx="5305425" cy="213201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99" name="Google Shape;99;p17"/>
          <p:cNvSpPr txBox="1">
            <a:spLocks noGrp="1"/>
          </p:cNvSpPr>
          <p:nvPr>
            <p:ph type="body" idx="1"/>
          </p:nvPr>
        </p:nvSpPr>
        <p:spPr>
          <a:xfrm rot="5400000">
            <a:off x="1154908" y="215107"/>
            <a:ext cx="5305425" cy="624681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7"/>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17"/>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250368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4" name="Google Shape;104;p18"/>
          <p:cNvSpPr txBox="1">
            <a:spLocks noGrp="1"/>
          </p:cNvSpPr>
          <p:nvPr>
            <p:ph type="body" idx="1"/>
          </p:nvPr>
        </p:nvSpPr>
        <p:spPr>
          <a:xfrm rot="5400000">
            <a:off x="1345406" y="24607"/>
            <a:ext cx="3611562" cy="4933950"/>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18"/>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18"/>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55465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839789"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09" name="Google Shape;109;p19"/>
          <p:cNvSpPr>
            <a:spLocks noGrp="1"/>
          </p:cNvSpPr>
          <p:nvPr>
            <p:ph type="pic" idx="2"/>
          </p:nvPr>
        </p:nvSpPr>
        <p:spPr>
          <a:xfrm>
            <a:off x="5183189" y="987427"/>
            <a:ext cx="6173787" cy="4873625"/>
          </a:xfrm>
          <a:prstGeom prst="rect">
            <a:avLst/>
          </a:prstGeom>
          <a:noFill/>
          <a:ln>
            <a:noFill/>
          </a:ln>
        </p:spPr>
      </p:sp>
      <p:sp>
        <p:nvSpPr>
          <p:cNvPr id="110" name="Google Shape;110;p19"/>
          <p:cNvSpPr txBox="1">
            <a:spLocks noGrp="1"/>
          </p:cNvSpPr>
          <p:nvPr>
            <p:ph type="body" idx="1"/>
          </p:nvPr>
        </p:nvSpPr>
        <p:spPr>
          <a:xfrm>
            <a:off x="839789"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1" name="Google Shape;111;p19"/>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19"/>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790549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13"/>
        <p:cNvGrpSpPr/>
        <p:nvPr/>
      </p:nvGrpSpPr>
      <p:grpSpPr>
        <a:xfrm>
          <a:off x="0" y="0"/>
          <a:ext cx="0" cy="0"/>
          <a:chOff x="0" y="0"/>
          <a:chExt cx="0" cy="0"/>
        </a:xfrm>
      </p:grpSpPr>
      <p:sp>
        <p:nvSpPr>
          <p:cNvPr id="114" name="Google Shape;114;p20"/>
          <p:cNvSpPr txBox="1">
            <a:spLocks noGrp="1"/>
          </p:cNvSpPr>
          <p:nvPr>
            <p:ph type="title"/>
          </p:nvPr>
        </p:nvSpPr>
        <p:spPr>
          <a:xfrm>
            <a:off x="839789" y="457200"/>
            <a:ext cx="3932237" cy="1600200"/>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15" name="Google Shape;115;p20"/>
          <p:cNvSpPr txBox="1">
            <a:spLocks noGrp="1"/>
          </p:cNvSpPr>
          <p:nvPr>
            <p:ph type="body" idx="1"/>
          </p:nvPr>
        </p:nvSpPr>
        <p:spPr>
          <a:xfrm>
            <a:off x="5183189" y="987427"/>
            <a:ext cx="6173787" cy="4873625"/>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16" name="Google Shape;116;p20"/>
          <p:cNvSpPr txBox="1">
            <a:spLocks noGrp="1"/>
          </p:cNvSpPr>
          <p:nvPr>
            <p:ph type="body" idx="2"/>
          </p:nvPr>
        </p:nvSpPr>
        <p:spPr>
          <a:xfrm>
            <a:off x="839789" y="2057400"/>
            <a:ext cx="3932237" cy="3811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7" name="Google Shape;117;p20"/>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0"/>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724268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9"/>
        <p:cNvGrpSpPr/>
        <p:nvPr/>
      </p:nvGrpSpPr>
      <p:grpSpPr>
        <a:xfrm>
          <a:off x="0" y="0"/>
          <a:ext cx="0" cy="0"/>
          <a:chOff x="0" y="0"/>
          <a:chExt cx="0" cy="0"/>
        </a:xfrm>
      </p:grpSpPr>
      <p:sp>
        <p:nvSpPr>
          <p:cNvPr id="120" name="Google Shape;120;p21"/>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1"/>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8360774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4" name="Google Shape;124;p22"/>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2"/>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110803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rot="5400000">
            <a:off x="3833019" y="-1618457"/>
            <a:ext cx="4522787" cy="10969625"/>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8"/>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839789" y="365127"/>
            <a:ext cx="10517187" cy="1325563"/>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28" name="Google Shape;128;p23"/>
          <p:cNvSpPr txBox="1">
            <a:spLocks noGrp="1"/>
          </p:cNvSpPr>
          <p:nvPr>
            <p:ph type="body" idx="1"/>
          </p:nvPr>
        </p:nvSpPr>
        <p:spPr>
          <a:xfrm>
            <a:off x="839789" y="1681163"/>
            <a:ext cx="51577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9" name="Google Shape;129;p23"/>
          <p:cNvSpPr txBox="1">
            <a:spLocks noGrp="1"/>
          </p:cNvSpPr>
          <p:nvPr>
            <p:ph type="body" idx="2"/>
          </p:nvPr>
        </p:nvSpPr>
        <p:spPr>
          <a:xfrm>
            <a:off x="839789" y="2505075"/>
            <a:ext cx="51577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3"/>
          <p:cNvSpPr txBox="1">
            <a:spLocks noGrp="1"/>
          </p:cNvSpPr>
          <p:nvPr>
            <p:ph type="body" idx="3"/>
          </p:nvPr>
        </p:nvSpPr>
        <p:spPr>
          <a:xfrm>
            <a:off x="6173788" y="1681163"/>
            <a:ext cx="5183187" cy="823912"/>
          </a:xfrm>
          <a:prstGeom prst="rect">
            <a:avLst/>
          </a:prstGeom>
          <a:noFill/>
          <a:ln>
            <a:noFill/>
          </a:ln>
        </p:spPr>
        <p:txBody>
          <a:bodyPr spcFirstLastPara="1" wrap="square" lIns="90000" tIns="45000" rIns="90000" bIns="4500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1" name="Google Shape;131;p23"/>
          <p:cNvSpPr txBox="1">
            <a:spLocks noGrp="1"/>
          </p:cNvSpPr>
          <p:nvPr>
            <p:ph type="body" idx="4"/>
          </p:nvPr>
        </p:nvSpPr>
        <p:spPr>
          <a:xfrm>
            <a:off x="6173788" y="2505075"/>
            <a:ext cx="5183187" cy="3684588"/>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23"/>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23"/>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238175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4"/>
        <p:cNvGrpSpPr/>
        <p:nvPr/>
      </p:nvGrpSpPr>
      <p:grpSpPr>
        <a:xfrm>
          <a:off x="0" y="0"/>
          <a:ext cx="0" cy="0"/>
          <a:chOff x="0" y="0"/>
          <a:chExt cx="0" cy="0"/>
        </a:xfrm>
      </p:grpSpPr>
      <p:sp>
        <p:nvSpPr>
          <p:cNvPr id="135" name="Google Shape;135;p24"/>
          <p:cNvSpPr txBox="1">
            <a:spLocks noGrp="1"/>
          </p:cNvSpPr>
          <p:nvPr>
            <p:ph type="title"/>
          </p:nvPr>
        </p:nvSpPr>
        <p:spPr>
          <a:xfrm>
            <a:off x="831850" y="1709740"/>
            <a:ext cx="10517188" cy="2852737"/>
          </a:xfrm>
          <a:prstGeom prst="rect">
            <a:avLst/>
          </a:prstGeom>
          <a:noFill/>
          <a:ln>
            <a:noFill/>
          </a:ln>
        </p:spPr>
        <p:txBody>
          <a:bodyPr spcFirstLastPara="1" wrap="square" lIns="90000" tIns="45000" rIns="90000" bIns="45000" anchor="b" anchorCtr="0">
            <a:noAutofit/>
          </a:bodyPr>
          <a:lstStyle>
            <a:lvl1pPr lvl="0" algn="l">
              <a:lnSpc>
                <a:spcPct val="99000"/>
              </a:lnSpc>
              <a:spcBef>
                <a:spcPts val="0"/>
              </a:spcBef>
              <a:spcAft>
                <a:spcPts val="0"/>
              </a:spcAft>
              <a:buSzPts val="1400"/>
              <a:buNone/>
              <a:defRPr sz="5999"/>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36" name="Google Shape;136;p24"/>
          <p:cNvSpPr txBox="1">
            <a:spLocks noGrp="1"/>
          </p:cNvSpPr>
          <p:nvPr>
            <p:ph type="body" idx="1"/>
          </p:nvPr>
        </p:nvSpPr>
        <p:spPr>
          <a:xfrm>
            <a:off x="831850" y="4589465"/>
            <a:ext cx="10517188" cy="1500187"/>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137" name="Google Shape;137;p24"/>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4"/>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115253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1" name="Google Shape;141;p2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2" name="Google Shape;142;p25"/>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25"/>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3606844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44"/>
        <p:cNvGrpSpPr/>
        <p:nvPr/>
      </p:nvGrpSpPr>
      <p:grpSpPr>
        <a:xfrm>
          <a:off x="0" y="0"/>
          <a:ext cx="0" cy="0"/>
          <a:chOff x="0" y="0"/>
          <a:chExt cx="0" cy="0"/>
        </a:xfrm>
      </p:grpSpPr>
      <p:sp>
        <p:nvSpPr>
          <p:cNvPr id="145" name="Google Shape;145;p26"/>
          <p:cNvSpPr txBox="1">
            <a:spLocks noGrp="1"/>
          </p:cNvSpPr>
          <p:nvPr>
            <p:ph type="ctrTitle"/>
          </p:nvPr>
        </p:nvSpPr>
        <p:spPr>
          <a:xfrm>
            <a:off x="1524001" y="1122363"/>
            <a:ext cx="9145588" cy="2387600"/>
          </a:xfrm>
          <a:prstGeom prst="rect">
            <a:avLst/>
          </a:prstGeom>
          <a:noFill/>
          <a:ln>
            <a:noFill/>
          </a:ln>
        </p:spPr>
        <p:txBody>
          <a:bodyPr spcFirstLastPara="1" wrap="square" lIns="90000" tIns="45000" rIns="90000" bIns="45000" anchor="b" anchorCtr="0">
            <a:noAutofit/>
          </a:bodyPr>
          <a:lstStyle>
            <a:lvl1pPr lvl="0" algn="ctr">
              <a:lnSpc>
                <a:spcPct val="99000"/>
              </a:lnSpc>
              <a:spcBef>
                <a:spcPts val="0"/>
              </a:spcBef>
              <a:spcAft>
                <a:spcPts val="0"/>
              </a:spcAft>
              <a:buSzPts val="1400"/>
              <a:buNone/>
              <a:defRPr sz="5999"/>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146" name="Google Shape;146;p26"/>
          <p:cNvSpPr txBox="1">
            <a:spLocks noGrp="1"/>
          </p:cNvSpPr>
          <p:nvPr>
            <p:ph type="subTitle" idx="1"/>
          </p:nvPr>
        </p:nvSpPr>
        <p:spPr>
          <a:xfrm>
            <a:off x="1524001" y="3602038"/>
            <a:ext cx="9145588" cy="1655762"/>
          </a:xfrm>
          <a:prstGeom prst="rect">
            <a:avLst/>
          </a:prstGeom>
          <a:noFill/>
          <a:ln>
            <a:noFill/>
          </a:ln>
        </p:spPr>
        <p:txBody>
          <a:bodyPr spcFirstLastPara="1" wrap="square" lIns="90000" tIns="45000" rIns="90000" bIns="45000" anchor="t" anchorCtr="0">
            <a:noAutofit/>
          </a:bodyPr>
          <a:lstStyle>
            <a:lvl1pPr lvl="0" algn="ctr">
              <a:lnSpc>
                <a:spcPct val="99000"/>
              </a:lnSpc>
              <a:spcBef>
                <a:spcPts val="0"/>
              </a:spcBef>
              <a:spcAft>
                <a:spcPts val="0"/>
              </a:spcAft>
              <a:buSzPts val="2400"/>
              <a:buNone/>
              <a:defRPr sz="2400"/>
            </a:lvl1pPr>
            <a:lvl2pPr lvl="1" algn="ctr">
              <a:lnSpc>
                <a:spcPct val="99000"/>
              </a:lnSpc>
              <a:spcBef>
                <a:spcPts val="1425"/>
              </a:spcBef>
              <a:spcAft>
                <a:spcPts val="0"/>
              </a:spcAft>
              <a:buSzPts val="2000"/>
              <a:buNone/>
              <a:defRPr sz="2000"/>
            </a:lvl2pPr>
            <a:lvl3pPr lvl="2" algn="ctr">
              <a:lnSpc>
                <a:spcPct val="99000"/>
              </a:lnSpc>
              <a:spcBef>
                <a:spcPts val="1138"/>
              </a:spcBef>
              <a:spcAft>
                <a:spcPts val="0"/>
              </a:spcAft>
              <a:buSzPts val="1800"/>
              <a:buNone/>
              <a:defRPr sz="1800"/>
            </a:lvl3pPr>
            <a:lvl4pPr lvl="3" algn="ctr">
              <a:lnSpc>
                <a:spcPct val="99000"/>
              </a:lnSpc>
              <a:spcBef>
                <a:spcPts val="850"/>
              </a:spcBef>
              <a:spcAft>
                <a:spcPts val="0"/>
              </a:spcAft>
              <a:buSzPts val="1600"/>
              <a:buNone/>
              <a:defRPr sz="1600"/>
            </a:lvl4pPr>
            <a:lvl5pPr lvl="4" algn="ctr">
              <a:lnSpc>
                <a:spcPct val="99000"/>
              </a:lnSpc>
              <a:spcBef>
                <a:spcPts val="575"/>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7" name="Google Shape;147;p26"/>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lvl="0" algn="l">
              <a:lnSpc>
                <a:spcPct val="100000"/>
              </a:lnSpc>
              <a:spcBef>
                <a:spcPts val="0"/>
              </a:spcBef>
              <a:spcAft>
                <a:spcPts val="0"/>
              </a:spcAft>
              <a:buSzPts val="1400"/>
              <a:buNone/>
              <a:defRPr>
                <a:solidFill>
                  <a:srgbClr val="FFFFFF"/>
                </a:solidFill>
                <a:latin typeface="Century Gothic"/>
                <a:ea typeface="Century Gothic"/>
                <a:cs typeface="Century Gothic"/>
                <a:sym typeface="Century Gothic"/>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6"/>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215585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37" name="Google Shape;37;p19"/>
          <p:cNvSpPr>
            <a:spLocks noGrp="1"/>
          </p:cNvSpPr>
          <p:nvPr>
            <p:ph type="pic" idx="2"/>
          </p:nvPr>
        </p:nvSpPr>
        <p:spPr>
          <a:xfrm>
            <a:off x="5183188" y="987425"/>
            <a:ext cx="6173787" cy="4873625"/>
          </a:xfrm>
          <a:prstGeom prst="rect">
            <a:avLst/>
          </a:prstGeom>
          <a:noFill/>
          <a:ln>
            <a:noFill/>
          </a:ln>
        </p:spPr>
      </p:sp>
      <p:sp>
        <p:nvSpPr>
          <p:cNvPr id="38" name="Google Shape;38;p19"/>
          <p:cNvSpPr txBox="1">
            <a:spLocks noGrp="1"/>
          </p:cNvSpPr>
          <p:nvPr>
            <p:ph type="body" idx="1"/>
          </p:nvPr>
        </p:nvSpPr>
        <p:spPr>
          <a:xfrm>
            <a:off x="839788" y="2057400"/>
            <a:ext cx="3932237" cy="3811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9" name="Google Shape;39;p19"/>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457200"/>
            <a:ext cx="3932237" cy="1600200"/>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32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5183188" y="987425"/>
            <a:ext cx="6173787" cy="4873625"/>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sz="3200"/>
            </a:lvl1pPr>
            <a:lvl2pPr marL="914400" lvl="1" indent="-228600" algn="l">
              <a:lnSpc>
                <a:spcPct val="99000"/>
              </a:lnSpc>
              <a:spcBef>
                <a:spcPts val="1425"/>
              </a:spcBef>
              <a:spcAft>
                <a:spcPts val="0"/>
              </a:spcAft>
              <a:buSzPts val="1400"/>
              <a:buNone/>
              <a:defRPr sz="2800"/>
            </a:lvl2pPr>
            <a:lvl3pPr marL="1371600" lvl="2" indent="-228600" algn="l">
              <a:lnSpc>
                <a:spcPct val="99000"/>
              </a:lnSpc>
              <a:spcBef>
                <a:spcPts val="1138"/>
              </a:spcBef>
              <a:spcAft>
                <a:spcPts val="0"/>
              </a:spcAft>
              <a:buSzPts val="1400"/>
              <a:buNone/>
              <a:defRPr sz="2400"/>
            </a:lvl3pPr>
            <a:lvl4pPr marL="1828800" lvl="3" indent="-228600" algn="l">
              <a:lnSpc>
                <a:spcPct val="99000"/>
              </a:lnSpc>
              <a:spcBef>
                <a:spcPts val="850"/>
              </a:spcBef>
              <a:spcAft>
                <a:spcPts val="0"/>
              </a:spcAft>
              <a:buSzPts val="1400"/>
              <a:buNone/>
              <a:defRPr sz="2000"/>
            </a:lvl4pPr>
            <a:lvl5pPr marL="2286000" lvl="4" indent="-228600" algn="l">
              <a:lnSpc>
                <a:spcPct val="99000"/>
              </a:lnSpc>
              <a:spcBef>
                <a:spcPts val="575"/>
              </a:spcBef>
              <a:spcAft>
                <a:spcPts val="0"/>
              </a:spcAft>
              <a:buSzPts val="1400"/>
              <a:buNone/>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 name="Google Shape;44;p20"/>
          <p:cNvSpPr txBox="1">
            <a:spLocks noGrp="1"/>
          </p:cNvSpPr>
          <p:nvPr>
            <p:ph type="body" idx="2"/>
          </p:nvPr>
        </p:nvSpPr>
        <p:spPr>
          <a:xfrm>
            <a:off x="839788" y="2057400"/>
            <a:ext cx="3932237" cy="3811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600"/>
              <a:buNone/>
              <a:defRPr sz="1600"/>
            </a:lvl1pPr>
            <a:lvl2pPr marL="914400" lvl="1" indent="-228600" algn="l">
              <a:lnSpc>
                <a:spcPct val="99000"/>
              </a:lnSpc>
              <a:spcBef>
                <a:spcPts val="1425"/>
              </a:spcBef>
              <a:spcAft>
                <a:spcPts val="0"/>
              </a:spcAft>
              <a:buSzPts val="1400"/>
              <a:buNone/>
              <a:defRPr sz="1400"/>
            </a:lvl2pPr>
            <a:lvl3pPr marL="1371600" lvl="2" indent="-228600" algn="l">
              <a:lnSpc>
                <a:spcPct val="99000"/>
              </a:lnSpc>
              <a:spcBef>
                <a:spcPts val="1138"/>
              </a:spcBef>
              <a:spcAft>
                <a:spcPts val="0"/>
              </a:spcAft>
              <a:buSzPts val="1200"/>
              <a:buNone/>
              <a:defRPr sz="1200"/>
            </a:lvl3pPr>
            <a:lvl4pPr marL="1828800" lvl="3" indent="-228600" algn="l">
              <a:lnSpc>
                <a:spcPct val="99000"/>
              </a:lnSpc>
              <a:spcBef>
                <a:spcPts val="850"/>
              </a:spcBef>
              <a:spcAft>
                <a:spcPts val="0"/>
              </a:spcAft>
              <a:buSzPts val="1000"/>
              <a:buNone/>
              <a:defRPr sz="1000"/>
            </a:lvl4pPr>
            <a:lvl5pPr marL="2286000" lvl="4" indent="-228600" algn="l">
              <a:lnSpc>
                <a:spcPct val="99000"/>
              </a:lnSpc>
              <a:spcBef>
                <a:spcPts val="575"/>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0"/>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0"/>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21"/>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49" name="Google Shape;49;p21"/>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1"/>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22"/>
          <p:cNvSpPr txBox="1">
            <a:spLocks noGrp="1"/>
          </p:cNvSpPr>
          <p:nvPr>
            <p:ph type="title"/>
          </p:nvPr>
        </p:nvSpPr>
        <p:spPr>
          <a:xfrm>
            <a:off x="839788" y="365125"/>
            <a:ext cx="10517187" cy="1325563"/>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53" name="Google Shape;53;p22"/>
          <p:cNvSpPr txBox="1">
            <a:spLocks noGrp="1"/>
          </p:cNvSpPr>
          <p:nvPr>
            <p:ph type="body" idx="1"/>
          </p:nvPr>
        </p:nvSpPr>
        <p:spPr>
          <a:xfrm>
            <a:off x="839788" y="1681163"/>
            <a:ext cx="5157787" cy="823912"/>
          </a:xfrm>
          <a:prstGeom prst="rect">
            <a:avLst/>
          </a:prstGeom>
          <a:noFill/>
          <a:ln>
            <a:noFill/>
          </a:ln>
        </p:spPr>
        <p:txBody>
          <a:bodyPr spcFirstLastPara="1" wrap="square" lIns="0" tIns="2500" rIns="0" bIns="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22"/>
          <p:cNvSpPr txBox="1">
            <a:spLocks noGrp="1"/>
          </p:cNvSpPr>
          <p:nvPr>
            <p:ph type="body" idx="2"/>
          </p:nvPr>
        </p:nvSpPr>
        <p:spPr>
          <a:xfrm>
            <a:off x="839788" y="2505075"/>
            <a:ext cx="5157787" cy="3684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22"/>
          <p:cNvSpPr txBox="1">
            <a:spLocks noGrp="1"/>
          </p:cNvSpPr>
          <p:nvPr>
            <p:ph type="body" idx="3"/>
          </p:nvPr>
        </p:nvSpPr>
        <p:spPr>
          <a:xfrm>
            <a:off x="6173788" y="1681163"/>
            <a:ext cx="5183187" cy="823912"/>
          </a:xfrm>
          <a:prstGeom prst="rect">
            <a:avLst/>
          </a:prstGeom>
          <a:noFill/>
          <a:ln>
            <a:noFill/>
          </a:ln>
        </p:spPr>
        <p:txBody>
          <a:bodyPr spcFirstLastPara="1" wrap="square" lIns="0" tIns="2500" rIns="0" bIns="0" anchor="b" anchorCtr="0">
            <a:noAutofit/>
          </a:bodyPr>
          <a:lstStyle>
            <a:lvl1pPr marL="457200" lvl="0" indent="-228600" algn="l">
              <a:lnSpc>
                <a:spcPct val="99000"/>
              </a:lnSpc>
              <a:spcBef>
                <a:spcPts val="0"/>
              </a:spcBef>
              <a:spcAft>
                <a:spcPts val="0"/>
              </a:spcAft>
              <a:buSzPts val="2400"/>
              <a:buNone/>
              <a:defRPr sz="2400" b="1"/>
            </a:lvl1pPr>
            <a:lvl2pPr marL="914400" lvl="1" indent="-228600" algn="l">
              <a:lnSpc>
                <a:spcPct val="99000"/>
              </a:lnSpc>
              <a:spcBef>
                <a:spcPts val="1425"/>
              </a:spcBef>
              <a:spcAft>
                <a:spcPts val="0"/>
              </a:spcAft>
              <a:buSzPts val="2000"/>
              <a:buNone/>
              <a:defRPr sz="2000" b="1"/>
            </a:lvl2pPr>
            <a:lvl3pPr marL="1371600" lvl="2" indent="-228600" algn="l">
              <a:lnSpc>
                <a:spcPct val="99000"/>
              </a:lnSpc>
              <a:spcBef>
                <a:spcPts val="1138"/>
              </a:spcBef>
              <a:spcAft>
                <a:spcPts val="0"/>
              </a:spcAft>
              <a:buSzPts val="1800"/>
              <a:buNone/>
              <a:defRPr sz="1800" b="1"/>
            </a:lvl3pPr>
            <a:lvl4pPr marL="1828800" lvl="3" indent="-228600" algn="l">
              <a:lnSpc>
                <a:spcPct val="99000"/>
              </a:lnSpc>
              <a:spcBef>
                <a:spcPts val="850"/>
              </a:spcBef>
              <a:spcAft>
                <a:spcPts val="0"/>
              </a:spcAft>
              <a:buSzPts val="1600"/>
              <a:buNone/>
              <a:defRPr sz="1600" b="1"/>
            </a:lvl4pPr>
            <a:lvl5pPr marL="2286000" lvl="4" indent="-228600" algn="l">
              <a:lnSpc>
                <a:spcPct val="99000"/>
              </a:lnSpc>
              <a:spcBef>
                <a:spcPts val="575"/>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22"/>
          <p:cNvSpPr txBox="1">
            <a:spLocks noGrp="1"/>
          </p:cNvSpPr>
          <p:nvPr>
            <p:ph type="body" idx="4"/>
          </p:nvPr>
        </p:nvSpPr>
        <p:spPr>
          <a:xfrm>
            <a:off x="6173788" y="2505075"/>
            <a:ext cx="5183187" cy="3684588"/>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2"/>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9"/>
        <p:cNvGrpSpPr/>
        <p:nvPr/>
      </p:nvGrpSpPr>
      <p:grpSpPr>
        <a:xfrm>
          <a:off x="0" y="0"/>
          <a:ext cx="0" cy="0"/>
          <a:chOff x="0" y="0"/>
          <a:chExt cx="0" cy="0"/>
        </a:xfrm>
      </p:grpSpPr>
      <p:sp>
        <p:nvSpPr>
          <p:cNvPr id="60" name="Google Shape;60;p23"/>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lvl="0" algn="l">
              <a:lnSpc>
                <a:spcPct val="99000"/>
              </a:lnSpc>
              <a:spcBef>
                <a:spcPts val="0"/>
              </a:spcBef>
              <a:spcAft>
                <a:spcPts val="0"/>
              </a:spcAft>
              <a:buSzPts val="1400"/>
              <a:buNone/>
              <a:defRPr/>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61" name="Google Shape;61;p23"/>
          <p:cNvSpPr txBox="1">
            <a:spLocks noGrp="1"/>
          </p:cNvSpPr>
          <p:nvPr>
            <p:ph type="body" idx="1"/>
          </p:nvPr>
        </p:nvSpPr>
        <p:spPr>
          <a:xfrm>
            <a:off x="609600" y="1604963"/>
            <a:ext cx="5408613"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23"/>
          <p:cNvSpPr txBox="1">
            <a:spLocks noGrp="1"/>
          </p:cNvSpPr>
          <p:nvPr>
            <p:ph type="body" idx="2"/>
          </p:nvPr>
        </p:nvSpPr>
        <p:spPr>
          <a:xfrm>
            <a:off x="6170613" y="1604963"/>
            <a:ext cx="5408612" cy="45227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1400"/>
              <a:buNone/>
              <a:defRPr/>
            </a:lvl1pPr>
            <a:lvl2pPr marL="914400" lvl="1" indent="-228600" algn="l">
              <a:lnSpc>
                <a:spcPct val="99000"/>
              </a:lnSpc>
              <a:spcBef>
                <a:spcPts val="1425"/>
              </a:spcBef>
              <a:spcAft>
                <a:spcPts val="0"/>
              </a:spcAft>
              <a:buSzPts val="1400"/>
              <a:buNone/>
              <a:defRPr/>
            </a:lvl2pPr>
            <a:lvl3pPr marL="1371600" lvl="2" indent="-228600" algn="l">
              <a:lnSpc>
                <a:spcPct val="99000"/>
              </a:lnSpc>
              <a:spcBef>
                <a:spcPts val="1138"/>
              </a:spcBef>
              <a:spcAft>
                <a:spcPts val="0"/>
              </a:spcAft>
              <a:buSzPts val="1400"/>
              <a:buNone/>
              <a:defRPr/>
            </a:lvl3pPr>
            <a:lvl4pPr marL="1828800" lvl="3" indent="-228600" algn="l">
              <a:lnSpc>
                <a:spcPct val="99000"/>
              </a:lnSpc>
              <a:spcBef>
                <a:spcPts val="850"/>
              </a:spcBef>
              <a:spcAft>
                <a:spcPts val="0"/>
              </a:spcAft>
              <a:buSzPts val="1400"/>
              <a:buNone/>
              <a:defRPr/>
            </a:lvl4pPr>
            <a:lvl5pPr marL="2286000" lvl="4" indent="-228600" algn="l">
              <a:lnSpc>
                <a:spcPct val="99000"/>
              </a:lnSpc>
              <a:spcBef>
                <a:spcPts val="575"/>
              </a:spcBef>
              <a:spcAft>
                <a:spcPts val="0"/>
              </a:spcAft>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831850" y="1709738"/>
            <a:ext cx="10517188" cy="2852737"/>
          </a:xfrm>
          <a:prstGeom prst="rect">
            <a:avLst/>
          </a:prstGeom>
          <a:noFill/>
          <a:ln>
            <a:noFill/>
          </a:ln>
        </p:spPr>
        <p:txBody>
          <a:bodyPr spcFirstLastPara="1" wrap="square" lIns="0" tIns="0" rIns="0" bIns="0" anchor="b" anchorCtr="0">
            <a:noAutofit/>
          </a:bodyPr>
          <a:lstStyle>
            <a:lvl1pPr lvl="0" algn="l">
              <a:lnSpc>
                <a:spcPct val="99000"/>
              </a:lnSpc>
              <a:spcBef>
                <a:spcPts val="0"/>
              </a:spcBef>
              <a:spcAft>
                <a:spcPts val="0"/>
              </a:spcAft>
              <a:buSzPts val="1400"/>
              <a:buNone/>
              <a:defRPr sz="6000"/>
            </a:lvl1pPr>
            <a:lvl2pPr lvl="1" algn="l">
              <a:lnSpc>
                <a:spcPct val="99000"/>
              </a:lnSpc>
              <a:spcBef>
                <a:spcPts val="0"/>
              </a:spcBef>
              <a:spcAft>
                <a:spcPts val="0"/>
              </a:spcAft>
              <a:buSzPts val="1400"/>
              <a:buNone/>
              <a:defRPr/>
            </a:lvl2pPr>
            <a:lvl3pPr lvl="2" algn="l">
              <a:lnSpc>
                <a:spcPct val="99000"/>
              </a:lnSpc>
              <a:spcBef>
                <a:spcPts val="0"/>
              </a:spcBef>
              <a:spcAft>
                <a:spcPts val="0"/>
              </a:spcAft>
              <a:buSzPts val="1400"/>
              <a:buNone/>
              <a:defRPr/>
            </a:lvl3pPr>
            <a:lvl4pPr lvl="3" algn="l">
              <a:lnSpc>
                <a:spcPct val="99000"/>
              </a:lnSpc>
              <a:spcBef>
                <a:spcPts val="0"/>
              </a:spcBef>
              <a:spcAft>
                <a:spcPts val="0"/>
              </a:spcAft>
              <a:buSzPts val="1400"/>
              <a:buNone/>
              <a:defRPr/>
            </a:lvl4pPr>
            <a:lvl5pPr lvl="4" algn="l">
              <a:lnSpc>
                <a:spcPct val="99000"/>
              </a:lnSpc>
              <a:spcBef>
                <a:spcPts val="0"/>
              </a:spcBef>
              <a:spcAft>
                <a:spcPts val="0"/>
              </a:spcAft>
              <a:buSzPts val="1400"/>
              <a:buNone/>
              <a:defRPr/>
            </a:lvl5pPr>
            <a:lvl6pPr lvl="5" algn="l">
              <a:lnSpc>
                <a:spcPct val="99000"/>
              </a:lnSpc>
              <a:spcBef>
                <a:spcPts val="0"/>
              </a:spcBef>
              <a:spcAft>
                <a:spcPts val="0"/>
              </a:spcAft>
              <a:buSzPts val="1400"/>
              <a:buNone/>
              <a:defRPr/>
            </a:lvl6pPr>
            <a:lvl7pPr lvl="6" algn="l">
              <a:lnSpc>
                <a:spcPct val="99000"/>
              </a:lnSpc>
              <a:spcBef>
                <a:spcPts val="0"/>
              </a:spcBef>
              <a:spcAft>
                <a:spcPts val="0"/>
              </a:spcAft>
              <a:buSzPts val="1400"/>
              <a:buNone/>
              <a:defRPr/>
            </a:lvl7pPr>
            <a:lvl8pPr lvl="7" algn="l">
              <a:lnSpc>
                <a:spcPct val="99000"/>
              </a:lnSpc>
              <a:spcBef>
                <a:spcPts val="0"/>
              </a:spcBef>
              <a:spcAft>
                <a:spcPts val="0"/>
              </a:spcAft>
              <a:buSzPts val="1400"/>
              <a:buNone/>
              <a:defRPr/>
            </a:lvl8pPr>
            <a:lvl9pPr lvl="8" algn="l">
              <a:lnSpc>
                <a:spcPct val="99000"/>
              </a:lnSpc>
              <a:spcBef>
                <a:spcPts val="0"/>
              </a:spcBef>
              <a:spcAft>
                <a:spcPts val="0"/>
              </a:spcAft>
              <a:buSzPts val="1400"/>
              <a:buNone/>
              <a:defRPr/>
            </a:lvl9pPr>
          </a:lstStyle>
          <a:p>
            <a:endParaRPr/>
          </a:p>
        </p:txBody>
      </p:sp>
      <p:sp>
        <p:nvSpPr>
          <p:cNvPr id="67" name="Google Shape;67;p24"/>
          <p:cNvSpPr txBox="1">
            <a:spLocks noGrp="1"/>
          </p:cNvSpPr>
          <p:nvPr>
            <p:ph type="body" idx="1"/>
          </p:nvPr>
        </p:nvSpPr>
        <p:spPr>
          <a:xfrm>
            <a:off x="831850" y="4589463"/>
            <a:ext cx="10517188" cy="1500187"/>
          </a:xfrm>
          <a:prstGeom prst="rect">
            <a:avLst/>
          </a:prstGeom>
          <a:noFill/>
          <a:ln>
            <a:noFill/>
          </a:ln>
        </p:spPr>
        <p:txBody>
          <a:bodyPr spcFirstLastPara="1" wrap="square" lIns="0" tIns="2500" rIns="0" bIns="0" anchor="t" anchorCtr="0">
            <a:noAutofit/>
          </a:bodyPr>
          <a:lstStyle>
            <a:lvl1pPr marL="457200" lvl="0" indent="-228600" algn="l">
              <a:lnSpc>
                <a:spcPct val="99000"/>
              </a:lnSpc>
              <a:spcBef>
                <a:spcPts val="0"/>
              </a:spcBef>
              <a:spcAft>
                <a:spcPts val="0"/>
              </a:spcAft>
              <a:buSzPts val="2400"/>
              <a:buNone/>
              <a:defRPr sz="2400"/>
            </a:lvl1pPr>
            <a:lvl2pPr marL="914400" lvl="1" indent="-228600" algn="l">
              <a:lnSpc>
                <a:spcPct val="99000"/>
              </a:lnSpc>
              <a:spcBef>
                <a:spcPts val="1425"/>
              </a:spcBef>
              <a:spcAft>
                <a:spcPts val="0"/>
              </a:spcAft>
              <a:buSzPts val="2000"/>
              <a:buNone/>
              <a:defRPr sz="2000"/>
            </a:lvl2pPr>
            <a:lvl3pPr marL="1371600" lvl="2" indent="-228600" algn="l">
              <a:lnSpc>
                <a:spcPct val="99000"/>
              </a:lnSpc>
              <a:spcBef>
                <a:spcPts val="1138"/>
              </a:spcBef>
              <a:spcAft>
                <a:spcPts val="0"/>
              </a:spcAft>
              <a:buSzPts val="1800"/>
              <a:buNone/>
              <a:defRPr sz="1800"/>
            </a:lvl3pPr>
            <a:lvl4pPr marL="1828800" lvl="3" indent="-228600" algn="l">
              <a:lnSpc>
                <a:spcPct val="99000"/>
              </a:lnSpc>
              <a:spcBef>
                <a:spcPts val="850"/>
              </a:spcBef>
              <a:spcAft>
                <a:spcPts val="0"/>
              </a:spcAft>
              <a:buSzPts val="1600"/>
              <a:buNone/>
              <a:defRPr sz="1600"/>
            </a:lvl4pPr>
            <a:lvl5pPr marL="2286000" lvl="4" indent="-228600" algn="l">
              <a:lnSpc>
                <a:spcPct val="99000"/>
              </a:lnSpc>
              <a:spcBef>
                <a:spcPts val="575"/>
              </a:spcBef>
              <a:spcAft>
                <a:spcPts val="0"/>
              </a:spcAft>
              <a:buSzPts val="1600"/>
              <a:buNone/>
              <a:defRPr sz="1600"/>
            </a:lvl5pPr>
            <a:lvl6pPr marL="2743200" lvl="5" indent="-228600" algn="l">
              <a:lnSpc>
                <a:spcPct val="90000"/>
              </a:lnSpc>
              <a:spcBef>
                <a:spcPts val="500"/>
              </a:spcBef>
              <a:spcAft>
                <a:spcPts val="0"/>
              </a:spcAft>
              <a:buClr>
                <a:schemeClr val="dk1"/>
              </a:buClr>
              <a:buSzPts val="1600"/>
              <a:buNone/>
              <a:defRPr sz="1600"/>
            </a:lvl6pPr>
            <a:lvl7pPr marL="3200400" lvl="6" indent="-228600" algn="l">
              <a:lnSpc>
                <a:spcPct val="90000"/>
              </a:lnSpc>
              <a:spcBef>
                <a:spcPts val="500"/>
              </a:spcBef>
              <a:spcAft>
                <a:spcPts val="0"/>
              </a:spcAft>
              <a:buClr>
                <a:schemeClr val="dk1"/>
              </a:buClr>
              <a:buSzPts val="1600"/>
              <a:buNone/>
              <a:defRPr sz="1600"/>
            </a:lvl7pPr>
            <a:lvl8pPr marL="3657600" lvl="7" indent="-228600" algn="l">
              <a:lnSpc>
                <a:spcPct val="90000"/>
              </a:lnSpc>
              <a:spcBef>
                <a:spcPts val="500"/>
              </a:spcBef>
              <a:spcAft>
                <a:spcPts val="0"/>
              </a:spcAft>
              <a:buClr>
                <a:schemeClr val="dk1"/>
              </a:buClr>
              <a:buSzPts val="1600"/>
              <a:buNone/>
              <a:defRPr sz="1600"/>
            </a:lvl8pPr>
            <a:lvl9pPr marL="4114800" lvl="8" indent="-228600" algn="l">
              <a:lnSpc>
                <a:spcPct val="90000"/>
              </a:lnSpc>
              <a:spcBef>
                <a:spcPts val="500"/>
              </a:spcBef>
              <a:spcAft>
                <a:spcPts val="0"/>
              </a:spcAft>
              <a:buClr>
                <a:schemeClr val="dk1"/>
              </a:buClr>
              <a:buSzPts val="1600"/>
              <a:buNone/>
              <a:defRPr sz="1600"/>
            </a:lvl9pPr>
          </a:lstStyle>
          <a:p>
            <a:endParaRPr/>
          </a:p>
        </p:txBody>
      </p:sp>
      <p:sp>
        <p:nvSpPr>
          <p:cNvPr id="68" name="Google Shape;68;p24"/>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lvl="0" algn="l">
              <a:lnSpc>
                <a:spcPct val="93000"/>
              </a:lnSpc>
              <a:spcBef>
                <a:spcPts val="0"/>
              </a:spcBef>
              <a:spcAft>
                <a:spcPts val="0"/>
              </a:spcAft>
              <a:buSzPts val="1400"/>
              <a:buNone/>
              <a:defRPr>
                <a:solidFill>
                  <a:srgbClr val="0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4"/>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0"/>
        <p:cNvGrpSpPr/>
        <p:nvPr/>
      </p:nvGrpSpPr>
      <p:grpSpPr>
        <a:xfrm>
          <a:off x="0" y="0"/>
          <a:ext cx="0" cy="0"/>
          <a:chOff x="0" y="0"/>
          <a:chExt cx="0" cy="0"/>
        </a:xfrm>
      </p:grpSpPr>
      <p:grpSp>
        <p:nvGrpSpPr>
          <p:cNvPr id="11" name="Google Shape;11;p13"/>
          <p:cNvGrpSpPr/>
          <p:nvPr/>
        </p:nvGrpSpPr>
        <p:grpSpPr>
          <a:xfrm>
            <a:off x="9204325" y="2963862"/>
            <a:ext cx="2981325" cy="3205162"/>
            <a:chOff x="5798" y="1867"/>
            <a:chExt cx="1878" cy="2019"/>
          </a:xfrm>
        </p:grpSpPr>
        <p:cxnSp>
          <p:nvCxnSpPr>
            <p:cNvPr id="12" name="Google Shape;12;p13"/>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13" name="Google Shape;13;p13"/>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14" name="Google Shape;14;p13"/>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15" name="Google Shape;15;p13"/>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16" name="Google Shape;16;p13"/>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17" name="Google Shape;17;p13"/>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93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8" name="Google Shape;18;p13"/>
          <p:cNvSpPr txBox="1"/>
          <p:nvPr/>
        </p:nvSpPr>
        <p:spPr>
          <a:xfrm>
            <a:off x="684212" y="6172200"/>
            <a:ext cx="7543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9" name="Google Shape;19;p13"/>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0" marR="0" lvl="1"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L="0" marR="0" lvl="2"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L="0" marR="0" lvl="3"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L="0" marR="0" lvl="4"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L="0" marR="0" lvl="5"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L="0" marR="0" lvl="6"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L="0" marR="0" lvl="7"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L="0" marR="0" lvl="8" indent="0" algn="l" rtl="0">
              <a:lnSpc>
                <a:spcPct val="93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sz="1400"/>
          </a:p>
        </p:txBody>
      </p:sp>
      <p:sp>
        <p:nvSpPr>
          <p:cNvPr id="20" name="Google Shape;20;p13"/>
          <p:cNvSpPr txBox="1">
            <a:spLocks noGrp="1"/>
          </p:cNvSpPr>
          <p:nvPr>
            <p:ph type="title"/>
          </p:nvPr>
        </p:nvSpPr>
        <p:spPr>
          <a:xfrm>
            <a:off x="609600" y="273050"/>
            <a:ext cx="10969625" cy="1141412"/>
          </a:xfrm>
          <a:prstGeom prst="rect">
            <a:avLst/>
          </a:prstGeom>
          <a:noFill/>
          <a:ln>
            <a:noFill/>
          </a:ln>
        </p:spPr>
        <p:txBody>
          <a:bodyPr spcFirstLastPara="1" wrap="square" lIns="0" tIns="0" rIns="0" bIns="0" anchor="ctr"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21" name="Google Shape;21;p13"/>
          <p:cNvSpPr txBox="1">
            <a:spLocks noGrp="1"/>
          </p:cNvSpPr>
          <p:nvPr>
            <p:ph type="body" idx="1"/>
          </p:nvPr>
        </p:nvSpPr>
        <p:spPr>
          <a:xfrm>
            <a:off x="609600" y="1604962"/>
            <a:ext cx="10969625" cy="4522787"/>
          </a:xfrm>
          <a:prstGeom prst="rect">
            <a:avLst/>
          </a:prstGeom>
          <a:noFill/>
          <a:ln>
            <a:noFill/>
          </a:ln>
        </p:spPr>
        <p:txBody>
          <a:bodyPr spcFirstLastPara="1" wrap="square" lIns="0" tIns="2500" rIns="0" bIns="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80"/>
        <p:cNvGrpSpPr/>
        <p:nvPr/>
      </p:nvGrpSpPr>
      <p:grpSpPr>
        <a:xfrm>
          <a:off x="0" y="0"/>
          <a:ext cx="0" cy="0"/>
          <a:chOff x="0" y="0"/>
          <a:chExt cx="0" cy="0"/>
        </a:xfrm>
      </p:grpSpPr>
      <p:grpSp>
        <p:nvGrpSpPr>
          <p:cNvPr id="81" name="Google Shape;81;p15"/>
          <p:cNvGrpSpPr/>
          <p:nvPr/>
        </p:nvGrpSpPr>
        <p:grpSpPr>
          <a:xfrm>
            <a:off x="9204325" y="2963862"/>
            <a:ext cx="2981325" cy="3205162"/>
            <a:chOff x="5798" y="1867"/>
            <a:chExt cx="1878" cy="2019"/>
          </a:xfrm>
        </p:grpSpPr>
        <p:cxnSp>
          <p:nvCxnSpPr>
            <p:cNvPr id="82" name="Google Shape;82;p15"/>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83" name="Google Shape;83;p15"/>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84" name="Google Shape;84;p15"/>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85" name="Google Shape;85;p15"/>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86" name="Google Shape;86;p15"/>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87" name="Google Shape;87;p1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88" name="Google Shape;88;p1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9" name="Google Shape;89;p15"/>
          <p:cNvSpPr txBox="1">
            <a:spLocks noGrp="1"/>
          </p:cNvSpPr>
          <p:nvPr>
            <p:ph type="dt" idx="10"/>
          </p:nvPr>
        </p:nvSpPr>
        <p:spPr>
          <a:xfrm>
            <a:off x="9904412"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90" name="Google Shape;90;p15"/>
          <p:cNvSpPr txBox="1"/>
          <p:nvPr/>
        </p:nvSpPr>
        <p:spPr>
          <a:xfrm>
            <a:off x="684212" y="6172200"/>
            <a:ext cx="7543800" cy="365125"/>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1" name="Google Shape;91;p15"/>
          <p:cNvSpPr txBox="1">
            <a:spLocks noGrp="1"/>
          </p:cNvSpPr>
          <p:nvPr>
            <p:ph type="sldNum" idx="12"/>
          </p:nvPr>
        </p:nvSpPr>
        <p:spPr>
          <a:xfrm>
            <a:off x="10363200"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79"/>
        <p:cNvGrpSpPr/>
        <p:nvPr/>
      </p:nvGrpSpPr>
      <p:grpSpPr>
        <a:xfrm>
          <a:off x="0" y="0"/>
          <a:ext cx="0" cy="0"/>
          <a:chOff x="0" y="0"/>
          <a:chExt cx="0" cy="0"/>
        </a:xfrm>
      </p:grpSpPr>
      <p:grpSp>
        <p:nvGrpSpPr>
          <p:cNvPr id="80" name="Google Shape;80;p5"/>
          <p:cNvGrpSpPr/>
          <p:nvPr/>
        </p:nvGrpSpPr>
        <p:grpSpPr>
          <a:xfrm>
            <a:off x="9204326" y="2963862"/>
            <a:ext cx="2981325" cy="3205162"/>
            <a:chOff x="5798" y="1867"/>
            <a:chExt cx="1878" cy="2019"/>
          </a:xfrm>
        </p:grpSpPr>
        <p:cxnSp>
          <p:nvCxnSpPr>
            <p:cNvPr id="81" name="Google Shape;81;p5"/>
            <p:cNvCxnSpPr/>
            <p:nvPr/>
          </p:nvCxnSpPr>
          <p:spPr>
            <a:xfrm flipH="1">
              <a:off x="7100" y="1867"/>
              <a:ext cx="576" cy="573"/>
            </a:xfrm>
            <a:prstGeom prst="straightConnector1">
              <a:avLst/>
            </a:prstGeom>
            <a:noFill/>
            <a:ln w="9525" cap="flat" cmpd="sng">
              <a:solidFill>
                <a:srgbClr val="FFFFFF"/>
              </a:solidFill>
              <a:prstDash val="solid"/>
              <a:miter lim="800000"/>
              <a:headEnd type="none" w="sm" len="sm"/>
              <a:tailEnd type="none" w="sm" len="sm"/>
            </a:ln>
          </p:spPr>
        </p:cxnSp>
        <p:cxnSp>
          <p:nvCxnSpPr>
            <p:cNvPr id="82" name="Google Shape;82;p5"/>
            <p:cNvCxnSpPr/>
            <p:nvPr/>
          </p:nvCxnSpPr>
          <p:spPr>
            <a:xfrm flipH="1">
              <a:off x="5798" y="2010"/>
              <a:ext cx="1878" cy="1876"/>
            </a:xfrm>
            <a:prstGeom prst="straightConnector1">
              <a:avLst/>
            </a:prstGeom>
            <a:noFill/>
            <a:ln w="9525" cap="flat" cmpd="sng">
              <a:solidFill>
                <a:srgbClr val="FFFFFF"/>
              </a:solidFill>
              <a:prstDash val="solid"/>
              <a:miter lim="800000"/>
              <a:headEnd type="none" w="sm" len="sm"/>
              <a:tailEnd type="none" w="sm" len="sm"/>
            </a:ln>
          </p:spPr>
        </p:cxnSp>
        <p:cxnSp>
          <p:nvCxnSpPr>
            <p:cNvPr id="83" name="Google Shape;83;p5"/>
            <p:cNvCxnSpPr/>
            <p:nvPr/>
          </p:nvCxnSpPr>
          <p:spPr>
            <a:xfrm flipH="1">
              <a:off x="6480" y="2069"/>
              <a:ext cx="1196" cy="1193"/>
            </a:xfrm>
            <a:prstGeom prst="straightConnector1">
              <a:avLst/>
            </a:prstGeom>
            <a:noFill/>
            <a:ln w="9525" cap="flat" cmpd="sng">
              <a:solidFill>
                <a:srgbClr val="FFFFFF"/>
              </a:solidFill>
              <a:prstDash val="solid"/>
              <a:miter lim="800000"/>
              <a:headEnd type="none" w="sm" len="sm"/>
              <a:tailEnd type="none" w="sm" len="sm"/>
            </a:ln>
          </p:spPr>
        </p:cxnSp>
        <p:cxnSp>
          <p:nvCxnSpPr>
            <p:cNvPr id="84" name="Google Shape;84;p5"/>
            <p:cNvCxnSpPr/>
            <p:nvPr/>
          </p:nvCxnSpPr>
          <p:spPr>
            <a:xfrm flipH="1">
              <a:off x="6575" y="1972"/>
              <a:ext cx="1101" cy="1098"/>
            </a:xfrm>
            <a:prstGeom prst="straightConnector1">
              <a:avLst/>
            </a:prstGeom>
            <a:noFill/>
            <a:ln w="28425" cap="flat" cmpd="sng">
              <a:solidFill>
                <a:srgbClr val="FFFFFF"/>
              </a:solidFill>
              <a:prstDash val="solid"/>
              <a:miter lim="800000"/>
              <a:headEnd type="none" w="sm" len="sm"/>
              <a:tailEnd type="none" w="sm" len="sm"/>
            </a:ln>
          </p:spPr>
        </p:cxnSp>
        <p:cxnSp>
          <p:nvCxnSpPr>
            <p:cNvPr id="85" name="Google Shape;85;p5"/>
            <p:cNvCxnSpPr/>
            <p:nvPr/>
          </p:nvCxnSpPr>
          <p:spPr>
            <a:xfrm flipH="1">
              <a:off x="6875" y="2320"/>
              <a:ext cx="801" cy="798"/>
            </a:xfrm>
            <a:prstGeom prst="straightConnector1">
              <a:avLst/>
            </a:prstGeom>
            <a:noFill/>
            <a:ln w="28425" cap="flat" cmpd="sng">
              <a:solidFill>
                <a:srgbClr val="FFFFFF"/>
              </a:solidFill>
              <a:prstDash val="solid"/>
              <a:miter lim="800000"/>
              <a:headEnd type="none" w="sm" len="sm"/>
              <a:tailEnd type="none" w="sm" len="sm"/>
            </a:ln>
          </p:spPr>
        </p:cxnSp>
      </p:grpSp>
      <p:sp>
        <p:nvSpPr>
          <p:cNvPr id="86" name="Google Shape;86;p5"/>
          <p:cNvSpPr txBox="1">
            <a:spLocks noGrp="1"/>
          </p:cNvSpPr>
          <p:nvPr>
            <p:ph type="title"/>
          </p:nvPr>
        </p:nvSpPr>
        <p:spPr>
          <a:xfrm>
            <a:off x="684212" y="4487862"/>
            <a:ext cx="8531225" cy="1503362"/>
          </a:xfrm>
          <a:prstGeom prst="rect">
            <a:avLst/>
          </a:prstGeom>
          <a:noFill/>
          <a:ln>
            <a:noFill/>
          </a:ln>
        </p:spPr>
        <p:txBody>
          <a:bodyPr spcFirstLastPara="1" wrap="square" lIns="90000" tIns="45000" rIns="90000" bIns="45000" anchor="t" anchorCtr="0">
            <a:noAutofit/>
          </a:bodyPr>
          <a:lstStyle>
            <a:lvl1pPr marR="0" lvl="0"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2pPr>
            <a:lvl3pPr marR="0" lvl="2"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3pPr>
            <a:lvl4pPr marR="0" lvl="3"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4pPr>
            <a:lvl5pPr marR="0" lvl="4"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5pPr>
            <a:lvl6pPr marR="0" lvl="5"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6pPr>
            <a:lvl7pPr marR="0" lvl="6"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7pPr>
            <a:lvl8pPr marR="0" lvl="7"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8pPr>
            <a:lvl9pPr marR="0" lvl="8" algn="l" rtl="0">
              <a:lnSpc>
                <a:spcPct val="99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9pPr>
          </a:lstStyle>
          <a:p>
            <a:endParaRPr/>
          </a:p>
        </p:txBody>
      </p:sp>
      <p:sp>
        <p:nvSpPr>
          <p:cNvPr id="87" name="Google Shape;87;p5"/>
          <p:cNvSpPr txBox="1">
            <a:spLocks noGrp="1"/>
          </p:cNvSpPr>
          <p:nvPr>
            <p:ph type="body" idx="1"/>
          </p:nvPr>
        </p:nvSpPr>
        <p:spPr>
          <a:xfrm>
            <a:off x="684212" y="685800"/>
            <a:ext cx="4933950" cy="3611562"/>
          </a:xfrm>
          <a:prstGeom prst="rect">
            <a:avLst/>
          </a:prstGeom>
          <a:noFill/>
          <a:ln>
            <a:noFill/>
          </a:ln>
        </p:spPr>
        <p:txBody>
          <a:bodyPr spcFirstLastPara="1" wrap="square" lIns="90000" tIns="45000" rIns="90000" bIns="45000" anchor="t" anchorCtr="0">
            <a:noAutofit/>
          </a:bodyPr>
          <a:lstStyle>
            <a:lvl1pPr marL="457200" marR="0" lvl="0" indent="-228600" algn="l" rtl="0">
              <a:lnSpc>
                <a:spcPct val="99000"/>
              </a:lnSpc>
              <a:spcBef>
                <a:spcPts val="0"/>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1pPr>
            <a:lvl2pPr marL="914400" marR="0" lvl="1" indent="-228600" algn="l" rtl="0">
              <a:lnSpc>
                <a:spcPct val="99000"/>
              </a:lnSpc>
              <a:spcBef>
                <a:spcPts val="1425"/>
              </a:spcBef>
              <a:spcAft>
                <a:spcPts val="0"/>
              </a:spcAft>
              <a:buClr>
                <a:srgbClr val="000000"/>
              </a:buClr>
              <a:buSzPts val="1400"/>
              <a:buFont typeface="Arial"/>
              <a:buNone/>
              <a:defRPr sz="1600" b="0" i="0" u="none" strike="noStrike" cap="none">
                <a:solidFill>
                  <a:srgbClr val="0F496F"/>
                </a:solidFill>
                <a:latin typeface="Century Gothic"/>
                <a:ea typeface="Century Gothic"/>
                <a:cs typeface="Century Gothic"/>
                <a:sym typeface="Century Gothic"/>
              </a:defRPr>
            </a:lvl2pPr>
            <a:lvl3pPr marL="1371600" marR="0" lvl="2" indent="-228600" algn="l" rtl="0">
              <a:lnSpc>
                <a:spcPct val="99000"/>
              </a:lnSpc>
              <a:spcBef>
                <a:spcPts val="1138"/>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3pPr>
            <a:lvl4pPr marL="1828800" marR="0" lvl="3" indent="-228600" algn="l" rtl="0">
              <a:lnSpc>
                <a:spcPct val="99000"/>
              </a:lnSpc>
              <a:spcBef>
                <a:spcPts val="850"/>
              </a:spcBef>
              <a:spcAft>
                <a:spcPts val="0"/>
              </a:spcAft>
              <a:buClr>
                <a:srgbClr val="000000"/>
              </a:buClr>
              <a:buSzPts val="1400"/>
              <a:buFont typeface="Arial"/>
              <a:buNone/>
              <a:defRPr sz="1400" b="0" i="0" u="none" strike="noStrike" cap="none">
                <a:solidFill>
                  <a:srgbClr val="0F496F"/>
                </a:solidFill>
                <a:latin typeface="Century Gothic"/>
                <a:ea typeface="Century Gothic"/>
                <a:cs typeface="Century Gothic"/>
                <a:sym typeface="Century Gothic"/>
              </a:defRPr>
            </a:lvl4pPr>
            <a:lvl5pPr marL="2286000" marR="0" lvl="4" indent="-228600" algn="l" rtl="0">
              <a:lnSpc>
                <a:spcPct val="99000"/>
              </a:lnSpc>
              <a:spcBef>
                <a:spcPts val="575"/>
              </a:spcBef>
              <a:spcAft>
                <a:spcPts val="0"/>
              </a:spcAft>
              <a:buClr>
                <a:srgbClr val="000000"/>
              </a:buClr>
              <a:buSzPts val="1400"/>
              <a:buFont typeface="Arial"/>
              <a:buNone/>
              <a:defRPr sz="2000" b="0" i="0" u="none" strike="noStrike" cap="none">
                <a:solidFill>
                  <a:srgbClr val="0F496F"/>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8" name="Google Shape;88;p5"/>
          <p:cNvSpPr txBox="1">
            <a:spLocks noGrp="1"/>
          </p:cNvSpPr>
          <p:nvPr>
            <p:ph type="dt" idx="10"/>
          </p:nvPr>
        </p:nvSpPr>
        <p:spPr>
          <a:xfrm>
            <a:off x="9904413" y="6172200"/>
            <a:ext cx="1597025" cy="361950"/>
          </a:xfrm>
          <a:prstGeom prst="rect">
            <a:avLst/>
          </a:prstGeom>
          <a:noFill/>
          <a:ln>
            <a:noFill/>
          </a:ln>
        </p:spPr>
        <p:txBody>
          <a:bodyPr spcFirstLastPara="1" wrap="square" lIns="90000" tIns="45000" rIns="90000" bIns="450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89" name="Google Shape;89;p5"/>
          <p:cNvSpPr txBox="1"/>
          <p:nvPr/>
        </p:nvSpPr>
        <p:spPr>
          <a:xfrm>
            <a:off x="684212" y="6172202"/>
            <a:ext cx="7543800" cy="365125"/>
          </a:xfrm>
          <a:prstGeom prst="rect">
            <a:avLst/>
          </a:prstGeom>
          <a:noFill/>
          <a:ln>
            <a:noFill/>
          </a:ln>
        </p:spPr>
        <p:txBody>
          <a:bodyPr spcFirstLastPara="1" wrap="square" lIns="91400" tIns="45675" rIns="91400" bIns="4567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0" name="Google Shape;90;p5"/>
          <p:cNvSpPr txBox="1">
            <a:spLocks noGrp="1"/>
          </p:cNvSpPr>
          <p:nvPr>
            <p:ph type="sldNum" idx="12"/>
          </p:nvPr>
        </p:nvSpPr>
        <p:spPr>
          <a:xfrm>
            <a:off x="10363201" y="5578475"/>
            <a:ext cx="1138237" cy="666750"/>
          </a:xfrm>
          <a:prstGeom prst="rect">
            <a:avLst/>
          </a:prstGeom>
          <a:noFill/>
          <a:ln>
            <a:noFill/>
          </a:ln>
        </p:spPr>
        <p:txBody>
          <a:bodyPr spcFirstLastPara="1" wrap="square" lIns="90000" tIns="45000" rIns="90000" bIns="45000" anchor="t" anchorCtr="0">
            <a:noAutofit/>
          </a:bodyPr>
          <a:lstStyle>
            <a:lvl1pPr marL="0" marR="0" lvl="0"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1pPr>
            <a:lvl2pPr marL="0" marR="0" lvl="1"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2pPr>
            <a:lvl3pPr marL="0" marR="0" lvl="2"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3pPr>
            <a:lvl4pPr marL="0" marR="0" lvl="3"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4pPr>
            <a:lvl5pPr marL="0" marR="0" lvl="4"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5pPr>
            <a:lvl6pPr marL="0" marR="0" lvl="5"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6pPr>
            <a:lvl7pPr marL="0" marR="0" lvl="6"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7pPr>
            <a:lvl8pPr marL="0" marR="0" lvl="7"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8pPr>
            <a:lvl9pPr marL="0" marR="0" lvl="8" indent="0" algn="l" rtl="0">
              <a:lnSpc>
                <a:spcPct val="100000"/>
              </a:lnSpc>
              <a:spcBef>
                <a:spcPts val="0"/>
              </a:spcBef>
              <a:spcAft>
                <a:spcPts val="0"/>
              </a:spcAft>
              <a:buClr>
                <a:srgbClr val="FFFFFF"/>
              </a:buClr>
              <a:buSzPts val="1800"/>
              <a:buFont typeface="Century Gothic"/>
              <a:buNone/>
              <a:defRPr sz="1800" b="0" i="0" u="none" strike="noStrike" cap="none">
                <a:solidFill>
                  <a:srgbClr val="FFFFFF"/>
                </a:solidFill>
                <a:latin typeface="Century Gothic"/>
                <a:ea typeface="Century Gothic"/>
                <a:cs typeface="Century Gothic"/>
                <a:sym typeface="Century Gothic"/>
              </a:defRPr>
            </a:lvl9pPr>
          </a:lstStyle>
          <a:p>
            <a:fld id="{00000000-1234-1234-1234-123412341234}" type="slidenum">
              <a:rPr lang="en-GB" smtClean="0"/>
              <a:pPr/>
              <a:t>‹#›</a:t>
            </a:fld>
            <a:endParaRPr lang="en-GB"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1320029903"/>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54"/>
        <p:cNvGrpSpPr/>
        <p:nvPr/>
      </p:nvGrpSpPr>
      <p:grpSpPr>
        <a:xfrm>
          <a:off x="0" y="0"/>
          <a:ext cx="0" cy="0"/>
          <a:chOff x="0" y="0"/>
          <a:chExt cx="0" cy="0"/>
        </a:xfrm>
      </p:grpSpPr>
      <p:sp>
        <p:nvSpPr>
          <p:cNvPr id="155" name="Google Shape;155;p1"/>
          <p:cNvSpPr txBox="1"/>
          <p:nvPr/>
        </p:nvSpPr>
        <p:spPr>
          <a:xfrm>
            <a:off x="760400" y="3983025"/>
            <a:ext cx="8793798"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Decision Intelligence</a:t>
            </a:r>
            <a:r>
              <a:rPr lang="en-US" sz="2800" b="0" i="0" u="none" strike="noStrike" cap="none" dirty="0">
                <a:solidFill>
                  <a:schemeClr val="bg1"/>
                </a:solidFill>
                <a:latin typeface="Arial"/>
                <a:ea typeface="Arial"/>
                <a:cs typeface="Arial"/>
                <a:sym typeface="Arial"/>
              </a:rPr>
              <a:t>, for Everyone, Everywhere</a:t>
            </a:r>
            <a:endParaRPr sz="2800" b="0" i="0" u="none" strike="noStrike" cap="none" dirty="0">
              <a:solidFill>
                <a:schemeClr val="bg1"/>
              </a:solidFill>
              <a:latin typeface="Arial"/>
              <a:ea typeface="Arial"/>
              <a:cs typeface="Arial"/>
              <a:sym typeface="Arial"/>
            </a:endParaRPr>
          </a:p>
        </p:txBody>
      </p:sp>
      <p:pic>
        <p:nvPicPr>
          <p:cNvPr id="156" name="Google Shape;156;p1" title="INTELLIGENT DECISIONS, TODAY_1190x351.jpg"/>
          <p:cNvPicPr preferRelativeResize="0"/>
          <p:nvPr/>
        </p:nvPicPr>
        <p:blipFill rotWithShape="1">
          <a:blip r:embed="rId3">
            <a:alphaModFix/>
          </a:blip>
          <a:srcRect/>
          <a:stretch/>
        </p:blipFill>
        <p:spPr>
          <a:xfrm>
            <a:off x="912800" y="767325"/>
            <a:ext cx="5758374" cy="1698475"/>
          </a:xfrm>
          <a:prstGeom prst="rect">
            <a:avLst/>
          </a:prstGeom>
          <a:noFill/>
          <a:ln>
            <a:noFill/>
          </a:ln>
        </p:spPr>
      </p:pic>
      <p:sp>
        <p:nvSpPr>
          <p:cNvPr id="157" name="Google Shape;157;p1"/>
          <p:cNvSpPr txBox="1">
            <a:spLocks noGrp="1"/>
          </p:cNvSpPr>
          <p:nvPr>
            <p:ph type="sldNum" idx="12"/>
          </p:nvPr>
        </p:nvSpPr>
        <p:spPr>
          <a:xfrm>
            <a:off x="11255525" y="459275"/>
            <a:ext cx="517500" cy="3597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000000"/>
              </a:buClr>
              <a:buSzPts val="1800"/>
              <a:buFont typeface="Arial"/>
              <a:buNone/>
            </a:pPr>
            <a:r>
              <a:rPr lang="en-US">
                <a:solidFill>
                  <a:srgbClr val="FFFFFF"/>
                </a:solidFill>
              </a:rPr>
              <a:t>0</a:t>
            </a:r>
            <a:fld id="{00000000-1234-1234-1234-123412341234}" type="slidenum">
              <a:rPr lang="en-US">
                <a:solidFill>
                  <a:srgbClr val="FFFFFF"/>
                </a:solidFill>
              </a:rPr>
              <a:t>1</a:t>
            </a:fld>
            <a:endParaRPr>
              <a:solidFill>
                <a:srgbClr val="FFFFFF"/>
              </a:solidFill>
            </a:endParaRPr>
          </a:p>
        </p:txBody>
      </p:sp>
      <p:sp>
        <p:nvSpPr>
          <p:cNvPr id="158" name="Google Shape;158;p1"/>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687426" y="318100"/>
            <a:ext cx="9608400" cy="582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Competitive Positioning </a:t>
            </a:r>
            <a:r>
              <a:rPr lang="en-US" sz="1600" b="0" i="0" u="none">
                <a:solidFill>
                  <a:srgbClr val="FFFFFF"/>
                </a:solidFill>
                <a:latin typeface="Arial"/>
                <a:ea typeface="Arial"/>
                <a:cs typeface="Arial"/>
                <a:sym typeface="Arial"/>
              </a:rPr>
              <a:t>(Based on Perplexity independent assessment</a:t>
            </a:r>
            <a:r>
              <a:rPr lang="en-US" sz="1600">
                <a:latin typeface="Arial"/>
                <a:ea typeface="Arial"/>
                <a:cs typeface="Arial"/>
                <a:sym typeface="Arial"/>
              </a:rPr>
              <a:t> - June</a:t>
            </a:r>
            <a:r>
              <a:rPr lang="en-US" sz="1600" b="0" i="0" u="none">
                <a:solidFill>
                  <a:srgbClr val="FFFFFF"/>
                </a:solidFill>
                <a:latin typeface="Arial"/>
                <a:ea typeface="Arial"/>
                <a:cs typeface="Arial"/>
                <a:sym typeface="Arial"/>
              </a:rPr>
              <a:t> 2025)</a:t>
            </a:r>
            <a:endParaRPr sz="1600"/>
          </a:p>
        </p:txBody>
      </p:sp>
      <p:sp>
        <p:nvSpPr>
          <p:cNvPr id="225" name="Google Shape;225;p39"/>
          <p:cNvSpPr txBox="1"/>
          <p:nvPr/>
        </p:nvSpPr>
        <p:spPr>
          <a:xfrm>
            <a:off x="8799750" y="1281650"/>
            <a:ext cx="2776800" cy="2031285"/>
          </a:xfrm>
          <a:prstGeom prst="rect">
            <a:avLst/>
          </a:prstGeom>
          <a:noFill/>
          <a:ln>
            <a:noFill/>
          </a:ln>
        </p:spPr>
        <p:txBody>
          <a:bodyPr spcFirstLastPara="1" wrap="square" lIns="91425" tIns="45700" rIns="91425" bIns="45700" anchor="t" anchorCtr="0">
            <a:spAutoFit/>
          </a:bodyPr>
          <a:lstStyle/>
          <a:p>
            <a:pPr marL="114300" lvl="0" indent="0" algn="l" rtl="0">
              <a:spcBef>
                <a:spcPts val="0"/>
              </a:spcBef>
              <a:spcAft>
                <a:spcPts val="0"/>
              </a:spcAft>
              <a:buClr>
                <a:schemeClr val="dk1"/>
              </a:buClr>
              <a:buSzPts val="1600"/>
              <a:buFont typeface="Arial"/>
              <a:buNone/>
            </a:pPr>
            <a:r>
              <a:rPr lang="en-US" dirty="0">
                <a:solidFill>
                  <a:schemeClr val="lt1"/>
                </a:solidFill>
              </a:rPr>
              <a:t>Comparison of </a:t>
            </a:r>
            <a:r>
              <a:rPr lang="en-US" dirty="0" err="1">
                <a:solidFill>
                  <a:schemeClr val="lt1"/>
                </a:solidFill>
              </a:rPr>
              <a:t>PreEmpt</a:t>
            </a:r>
            <a:r>
              <a:rPr lang="en-US" dirty="0">
                <a:solidFill>
                  <a:schemeClr val="lt1"/>
                </a:solidFill>
              </a:rPr>
              <a:t> vs Competitors (June 2025)</a:t>
            </a: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endParaRPr dirty="0">
              <a:solidFill>
                <a:srgbClr val="FFFFFF"/>
              </a:solidFill>
            </a:endParaRPr>
          </a:p>
          <a:p>
            <a:pPr marL="114300" marR="0" lvl="0" indent="0" algn="l" rtl="0">
              <a:lnSpc>
                <a:spcPct val="100000"/>
              </a:lnSpc>
              <a:spcBef>
                <a:spcPts val="0"/>
              </a:spcBef>
              <a:spcAft>
                <a:spcPts val="0"/>
              </a:spcAft>
              <a:buClr>
                <a:srgbClr val="000000"/>
              </a:buClr>
              <a:buSzPts val="1600"/>
              <a:buFont typeface="Arial"/>
              <a:buNone/>
            </a:pPr>
            <a:r>
              <a:rPr lang="en-US" b="0" i="0" u="none" strike="noStrike" cap="none" dirty="0" err="1">
                <a:solidFill>
                  <a:srgbClr val="FFFFFF"/>
                </a:solidFill>
                <a:latin typeface="Arial"/>
                <a:ea typeface="Arial"/>
                <a:cs typeface="Arial"/>
                <a:sym typeface="Arial"/>
              </a:rPr>
              <a:t>PreEmpt</a:t>
            </a:r>
            <a:r>
              <a:rPr lang="en-US" b="0" i="0" u="none" strike="noStrike" cap="none" dirty="0">
                <a:solidFill>
                  <a:srgbClr val="FFFFFF"/>
                </a:solidFill>
                <a:latin typeface="Arial"/>
                <a:ea typeface="Arial"/>
                <a:cs typeface="Arial"/>
                <a:sym typeface="Arial"/>
              </a:rPr>
              <a:t> leads the field (average 9.9/10) with a significant product advantage across competitors (average 7.2/10)</a:t>
            </a:r>
            <a:endParaRPr b="0" i="0" u="none" strike="noStrike" cap="none" dirty="0">
              <a:solidFill>
                <a:srgbClr val="FFFFFF"/>
              </a:solidFill>
              <a:latin typeface="Arial"/>
              <a:ea typeface="Arial"/>
              <a:cs typeface="Arial"/>
              <a:sym typeface="Arial"/>
            </a:endParaRPr>
          </a:p>
        </p:txBody>
      </p:sp>
      <p:pic>
        <p:nvPicPr>
          <p:cNvPr id="226" name="Google Shape;226;p39" title="PreEmpt vs Rivals_Capability Comparison Table_June 2025.png"/>
          <p:cNvPicPr preferRelativeResize="0"/>
          <p:nvPr/>
        </p:nvPicPr>
        <p:blipFill rotWithShape="1">
          <a:blip r:embed="rId3">
            <a:alphaModFix/>
          </a:blip>
          <a:srcRect/>
          <a:stretch/>
        </p:blipFill>
        <p:spPr>
          <a:xfrm>
            <a:off x="810675" y="1053055"/>
            <a:ext cx="7665955" cy="5340170"/>
          </a:xfrm>
          <a:prstGeom prst="rect">
            <a:avLst/>
          </a:prstGeom>
          <a:noFill/>
          <a:ln>
            <a:noFill/>
          </a:ln>
        </p:spPr>
      </p:pic>
      <p:sp>
        <p:nvSpPr>
          <p:cNvPr id="227" name="Google Shape;227;p39"/>
          <p:cNvSpPr txBox="1">
            <a:spLocks noGrp="1"/>
          </p:cNvSpPr>
          <p:nvPr>
            <p:ph type="sldNum" idx="12"/>
          </p:nvPr>
        </p:nvSpPr>
        <p:spPr>
          <a:xfrm>
            <a:off x="11248125" y="441850"/>
            <a:ext cx="566100" cy="335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10</a:t>
            </a:fld>
            <a:endParaRPr/>
          </a:p>
        </p:txBody>
      </p:sp>
      <p:sp>
        <p:nvSpPr>
          <p:cNvPr id="228" name="Google Shape;228;p39"/>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43"/>
        <p:cNvGrpSpPr/>
        <p:nvPr/>
      </p:nvGrpSpPr>
      <p:grpSpPr>
        <a:xfrm>
          <a:off x="0" y="0"/>
          <a:ext cx="0" cy="0"/>
          <a:chOff x="0" y="0"/>
          <a:chExt cx="0" cy="0"/>
        </a:xfrm>
      </p:grpSpPr>
      <p:sp>
        <p:nvSpPr>
          <p:cNvPr id="244" name="Google Shape;244;p7"/>
          <p:cNvSpPr txBox="1">
            <a:spLocks noGrp="1"/>
          </p:cNvSpPr>
          <p:nvPr>
            <p:ph type="title"/>
          </p:nvPr>
        </p:nvSpPr>
        <p:spPr>
          <a:xfrm>
            <a:off x="655625" y="569900"/>
            <a:ext cx="3337200" cy="582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Deploying Pre</a:t>
            </a:r>
            <a:r>
              <a:rPr lang="en-US" sz="2800">
                <a:latin typeface="Arial"/>
                <a:ea typeface="Arial"/>
                <a:cs typeface="Arial"/>
                <a:sym typeface="Arial"/>
              </a:rPr>
              <a:t>E</a:t>
            </a:r>
            <a:r>
              <a:rPr lang="en-US" sz="2800" b="0" i="0" u="none">
                <a:solidFill>
                  <a:srgbClr val="FFFFFF"/>
                </a:solidFill>
                <a:latin typeface="Arial"/>
                <a:ea typeface="Arial"/>
                <a:cs typeface="Arial"/>
                <a:sym typeface="Arial"/>
              </a:rPr>
              <a:t>mpt</a:t>
            </a:r>
            <a:endParaRPr/>
          </a:p>
        </p:txBody>
      </p:sp>
      <p:sp>
        <p:nvSpPr>
          <p:cNvPr id="245" name="Google Shape;245;p7"/>
          <p:cNvSpPr txBox="1"/>
          <p:nvPr/>
        </p:nvSpPr>
        <p:spPr>
          <a:xfrm>
            <a:off x="782500" y="1991323"/>
            <a:ext cx="4299900" cy="306300"/>
          </a:xfrm>
          <a:prstGeom prst="rect">
            <a:avLst/>
          </a:prstGeom>
          <a:noFill/>
          <a:ln>
            <a:noFill/>
          </a:ln>
        </p:spPr>
        <p:txBody>
          <a:bodyPr spcFirstLastPara="1" wrap="square" lIns="90000" tIns="45000" rIns="90000" bIns="45000" anchor="t" anchorCtr="0">
            <a:spAutoFit/>
          </a:bodyPr>
          <a:lstStyle/>
          <a:p>
            <a:pPr marL="0" marR="0" lvl="0" indent="0" algn="l" rtl="0">
              <a:lnSpc>
                <a:spcPct val="100000"/>
              </a:lnSpc>
              <a:spcBef>
                <a:spcPts val="0"/>
              </a:spcBef>
              <a:spcAft>
                <a:spcPts val="0"/>
              </a:spcAft>
              <a:buClr>
                <a:srgbClr val="FFFFFF"/>
              </a:buClr>
              <a:buSzPts val="16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7"/>
          <p:cNvSpPr txBox="1"/>
          <p:nvPr/>
        </p:nvSpPr>
        <p:spPr>
          <a:xfrm>
            <a:off x="6189100" y="1514625"/>
            <a:ext cx="4749517" cy="3754834"/>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Securely register </a:t>
            </a:r>
            <a:r>
              <a:rPr lang="en-US" b="1" i="0" u="none" strike="noStrike" cap="none" dirty="0">
                <a:solidFill>
                  <a:schemeClr val="lt1"/>
                </a:solidFill>
              </a:rPr>
              <a:t>on the website</a:t>
            </a:r>
            <a:r>
              <a:rPr lang="en-US" b="0" i="0" u="none" strike="noStrike" cap="none" dirty="0">
                <a:solidFill>
                  <a:schemeClr val="lt1"/>
                </a:solidFill>
                <a:latin typeface="Arial"/>
                <a:ea typeface="Arial"/>
                <a:cs typeface="Arial"/>
                <a:sym typeface="Arial"/>
              </a:rPr>
              <a:t> to ask your questions; however complex or simple</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If you are unsure what or how to ask </a:t>
            </a:r>
            <a:r>
              <a:rPr lang="en-US" b="0" i="0" u="none" strike="noStrike" cap="none" dirty="0">
                <a:solidFill>
                  <a:schemeClr val="lt1"/>
                </a:solidFill>
                <a:latin typeface="Arial"/>
                <a:ea typeface="Arial"/>
                <a:cs typeface="Arial"/>
                <a:sym typeface="Arial"/>
              </a:rPr>
              <a:t>our system will help you phrase the right questions, to get the most detailed and relevant answers</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dirty="0">
                <a:solidFill>
                  <a:schemeClr val="lt1"/>
                </a:solidFill>
              </a:rPr>
              <a:t>Upload your </a:t>
            </a:r>
            <a:r>
              <a:rPr lang="en-US" b="1" i="0" u="none" strike="noStrike" cap="none" dirty="0">
                <a:solidFill>
                  <a:schemeClr val="lt1"/>
                </a:solidFill>
                <a:latin typeface="Arial"/>
                <a:ea typeface="Arial"/>
                <a:cs typeface="Arial"/>
                <a:sym typeface="Arial"/>
              </a:rPr>
              <a:t>proprietary data.</a:t>
            </a:r>
            <a:r>
              <a:rPr lang="en-US" i="0" u="none" strike="noStrike" cap="none" dirty="0">
                <a:solidFill>
                  <a:schemeClr val="lt1"/>
                </a:solidFill>
              </a:rPr>
              <a:t> It is secured and kept anonymous on AWS Cloud</a:t>
            </a:r>
            <a:endParaRPr i="0" u="none" strike="noStrike" cap="none" dirty="0">
              <a:solidFill>
                <a:schemeClr val="lt1"/>
              </a:solidFil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Main AI engine</a:t>
            </a:r>
            <a:r>
              <a:rPr lang="en-US" b="1" i="0" u="none" strike="noStrike" cap="none" dirty="0">
                <a:solidFill>
                  <a:schemeClr val="lt1"/>
                </a:solidFill>
              </a:rPr>
              <a:t> for research and analysis</a:t>
            </a:r>
            <a:r>
              <a:rPr lang="en-US" b="0" i="0" u="none" strike="noStrike" cap="none" dirty="0">
                <a:solidFill>
                  <a:schemeClr val="lt1"/>
                </a:solidFill>
                <a:latin typeface="Arial"/>
                <a:ea typeface="Arial"/>
                <a:cs typeface="Arial"/>
                <a:sym typeface="Arial"/>
              </a:rPr>
              <a:t> is ChatGPT’s latest model, regularly updated</a:t>
            </a:r>
            <a:endParaRPr b="0"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b="1"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chemeClr val="lt1"/>
              </a:buClr>
              <a:buSzPts val="1800"/>
              <a:buFont typeface="Arial"/>
              <a:buChar char="●"/>
            </a:pPr>
            <a:r>
              <a:rPr lang="en-US" b="1" i="0" u="none" strike="noStrike" cap="none" dirty="0">
                <a:solidFill>
                  <a:schemeClr val="lt1"/>
                </a:solidFill>
                <a:latin typeface="Arial"/>
                <a:ea typeface="Arial"/>
                <a:cs typeface="Arial"/>
                <a:sym typeface="Arial"/>
              </a:rPr>
              <a:t>Automated / manual links to other engines </a:t>
            </a:r>
            <a:endParaRPr b="1" i="0" u="none" strike="noStrike" cap="none" dirty="0">
              <a:solidFill>
                <a:schemeClr val="lt1"/>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1600"/>
              <a:buFont typeface="Arial"/>
              <a:buNone/>
            </a:pPr>
            <a:r>
              <a:rPr lang="en-US" b="0" i="0" u="none" strike="noStrike" cap="none" dirty="0">
                <a:solidFill>
                  <a:schemeClr val="lt1"/>
                </a:solidFill>
                <a:latin typeface="Arial"/>
                <a:ea typeface="Arial"/>
                <a:cs typeface="Arial"/>
                <a:sym typeface="Arial"/>
              </a:rPr>
              <a:t>for video, summaries, further analysis and as independent verifiers and critics of generated reports, prior to delivery</a:t>
            </a:r>
            <a:endParaRPr b="0" i="0" u="none" strike="noStrike" cap="none" dirty="0">
              <a:solidFill>
                <a:schemeClr val="lt1"/>
              </a:solidFill>
              <a:latin typeface="Arial"/>
              <a:ea typeface="Arial"/>
              <a:cs typeface="Arial"/>
              <a:sym typeface="Arial"/>
            </a:endParaRPr>
          </a:p>
        </p:txBody>
      </p:sp>
      <p:pic>
        <p:nvPicPr>
          <p:cNvPr id="247" name="Google Shape;247;p7" title="Logistics Deployment_bernd-dittrich on unsplash.jpg"/>
          <p:cNvPicPr preferRelativeResize="0"/>
          <p:nvPr/>
        </p:nvPicPr>
        <p:blipFill>
          <a:blip r:embed="rId3">
            <a:alphaModFix/>
          </a:blip>
          <a:stretch>
            <a:fillRect/>
          </a:stretch>
        </p:blipFill>
        <p:spPr>
          <a:xfrm>
            <a:off x="782500" y="1638350"/>
            <a:ext cx="5148375" cy="3658999"/>
          </a:xfrm>
          <a:prstGeom prst="rect">
            <a:avLst/>
          </a:prstGeom>
          <a:noFill/>
          <a:ln>
            <a:noFill/>
          </a:ln>
        </p:spPr>
      </p:pic>
      <p:sp>
        <p:nvSpPr>
          <p:cNvPr id="248" name="Google Shape;248;p7"/>
          <p:cNvSpPr txBox="1">
            <a:spLocks noGrp="1"/>
          </p:cNvSpPr>
          <p:nvPr>
            <p:ph type="sldNum" idx="12"/>
          </p:nvPr>
        </p:nvSpPr>
        <p:spPr>
          <a:xfrm>
            <a:off x="11267825" y="435900"/>
            <a:ext cx="566100" cy="306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11</a:t>
            </a:fld>
            <a:endParaRPr/>
          </a:p>
        </p:txBody>
      </p:sp>
      <p:sp>
        <p:nvSpPr>
          <p:cNvPr id="249" name="Google Shape;249;p7"/>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54"/>
        <p:cNvGrpSpPr/>
        <p:nvPr/>
      </p:nvGrpSpPr>
      <p:grpSpPr>
        <a:xfrm>
          <a:off x="0" y="0"/>
          <a:ext cx="0" cy="0"/>
          <a:chOff x="0" y="0"/>
          <a:chExt cx="0" cy="0"/>
        </a:xfrm>
      </p:grpSpPr>
      <p:sp>
        <p:nvSpPr>
          <p:cNvPr id="255" name="Google Shape;255;p8"/>
          <p:cNvSpPr txBox="1">
            <a:spLocks noGrp="1"/>
          </p:cNvSpPr>
          <p:nvPr>
            <p:ph type="title"/>
          </p:nvPr>
        </p:nvSpPr>
        <p:spPr>
          <a:xfrm>
            <a:off x="601650" y="502400"/>
            <a:ext cx="7214482" cy="5616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What Underpins the </a:t>
            </a:r>
            <a:r>
              <a:rPr lang="en-US" sz="2800" b="0" i="0" u="none" dirty="0" err="1">
                <a:solidFill>
                  <a:srgbClr val="FFFFFF"/>
                </a:solidFill>
                <a:latin typeface="Arial"/>
                <a:ea typeface="Arial"/>
                <a:cs typeface="Arial"/>
                <a:sym typeface="Arial"/>
              </a:rPr>
              <a:t>PreEmpt</a:t>
            </a:r>
            <a:r>
              <a:rPr lang="en-US" sz="2800" b="0" i="0" u="none" dirty="0">
                <a:solidFill>
                  <a:srgbClr val="FFFFFF"/>
                </a:solidFill>
                <a:latin typeface="Arial"/>
                <a:ea typeface="Arial"/>
                <a:cs typeface="Arial"/>
                <a:sym typeface="Arial"/>
              </a:rPr>
              <a:t> System</a:t>
            </a:r>
            <a:endParaRPr dirty="0"/>
          </a:p>
        </p:txBody>
      </p:sp>
      <p:sp>
        <p:nvSpPr>
          <p:cNvPr id="256" name="Google Shape;256;p8"/>
          <p:cNvSpPr txBox="1">
            <a:spLocks noGrp="1"/>
          </p:cNvSpPr>
          <p:nvPr>
            <p:ph type="body" idx="1"/>
          </p:nvPr>
        </p:nvSpPr>
        <p:spPr>
          <a:xfrm>
            <a:off x="470775" y="1264925"/>
            <a:ext cx="4758000" cy="4918800"/>
          </a:xfrm>
          <a:prstGeom prst="rect">
            <a:avLst/>
          </a:prstGeom>
          <a:noFill/>
          <a:ln>
            <a:noFill/>
          </a:ln>
        </p:spPr>
        <p:txBody>
          <a:bodyPr spcFirstLastPara="1" wrap="square" lIns="90000" tIns="45000" rIns="90000" bIns="45000" anchor="t" anchorCtr="0">
            <a:noAutofit/>
          </a:bodyPr>
          <a:lstStyle/>
          <a:p>
            <a:pPr marL="457200" lvl="0" indent="-330200" algn="l" rtl="0">
              <a:lnSpc>
                <a:spcPct val="115000"/>
              </a:lnSpc>
              <a:spcBef>
                <a:spcPts val="60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1,000+</a:t>
            </a:r>
            <a:r>
              <a:rPr lang="en-US" sz="1400" i="0" u="none" dirty="0">
                <a:solidFill>
                  <a:srgbClr val="FFFFFF"/>
                </a:solidFill>
                <a:latin typeface="Arial"/>
                <a:ea typeface="Arial"/>
                <a:cs typeface="Arial"/>
                <a:sym typeface="Arial"/>
              </a:rPr>
              <a:t> integrated foresight, strategy, </a:t>
            </a:r>
            <a:r>
              <a:rPr lang="en-US" sz="1400" dirty="0">
                <a:solidFill>
                  <a:srgbClr val="FFFFFF"/>
                </a:solidFill>
                <a:latin typeface="Arial"/>
                <a:ea typeface="Arial"/>
                <a:cs typeface="Arial"/>
                <a:sym typeface="Arial"/>
              </a:rPr>
              <a:t>design</a:t>
            </a:r>
            <a:r>
              <a:rPr lang="en-US" sz="1400" i="0" u="none" dirty="0">
                <a:solidFill>
                  <a:srgbClr val="FFFFFF"/>
                </a:solidFill>
                <a:latin typeface="Arial"/>
                <a:ea typeface="Arial"/>
                <a:cs typeface="Arial"/>
                <a:sym typeface="Arial"/>
              </a:rPr>
              <a:t>, system and critical thinking methods</a:t>
            </a:r>
            <a:r>
              <a:rPr lang="en-US" sz="1400" dirty="0">
                <a:solidFill>
                  <a:srgbClr val="FFFFFF"/>
                </a:solidFill>
                <a:latin typeface="Arial"/>
                <a:ea typeface="Arial"/>
                <a:cs typeface="Arial"/>
                <a:sym typeface="Arial"/>
              </a:rPr>
              <a:t> and prompts</a:t>
            </a:r>
            <a:endParaRPr sz="1400"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5,000+</a:t>
            </a:r>
            <a:r>
              <a:rPr lang="en-US" sz="1400" i="0" u="none" dirty="0">
                <a:solidFill>
                  <a:srgbClr val="FFFFFF"/>
                </a:solidFill>
                <a:latin typeface="Arial"/>
                <a:ea typeface="Arial"/>
                <a:cs typeface="Arial"/>
                <a:sym typeface="Arial"/>
              </a:rPr>
              <a:t> embedded, conceptual, vital and future-oriented</a:t>
            </a:r>
            <a:r>
              <a:rPr lang="en-US" sz="1400" dirty="0">
                <a:solidFill>
                  <a:srgbClr val="FFFFFF"/>
                </a:solidFill>
                <a:latin typeface="Arial"/>
                <a:ea typeface="Arial"/>
                <a:cs typeface="Arial"/>
                <a:sym typeface="Arial"/>
              </a:rPr>
              <a:t> </a:t>
            </a:r>
            <a:r>
              <a:rPr lang="en-US" sz="1400" i="0" u="none" dirty="0">
                <a:solidFill>
                  <a:srgbClr val="FFFFFF"/>
                </a:solidFill>
                <a:latin typeface="Arial"/>
                <a:ea typeface="Arial"/>
                <a:cs typeface="Arial"/>
                <a:sym typeface="Arial"/>
              </a:rPr>
              <a:t>questions</a:t>
            </a:r>
            <a:endParaRPr sz="1400" dirty="0">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Holistic</a:t>
            </a:r>
            <a:r>
              <a:rPr lang="en-US" sz="1400" i="0" u="none" dirty="0">
                <a:solidFill>
                  <a:srgbClr val="FFFFFF"/>
                </a:solidFill>
                <a:latin typeface="Arial"/>
                <a:ea typeface="Arial"/>
                <a:cs typeface="Arial"/>
                <a:sym typeface="Arial"/>
              </a:rPr>
              <a:t>, practical, inspiring and engaging solutions</a:t>
            </a:r>
            <a:endParaRPr sz="1400" dirty="0">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250+</a:t>
            </a:r>
            <a:r>
              <a:rPr lang="en-US" sz="1400" i="0" u="none" dirty="0">
                <a:solidFill>
                  <a:srgbClr val="FFFFFF"/>
                </a:solidFill>
                <a:latin typeface="Arial"/>
                <a:ea typeface="Arial"/>
                <a:cs typeface="Arial"/>
                <a:sym typeface="Arial"/>
              </a:rPr>
              <a:t> scenarios on any topic</a:t>
            </a:r>
            <a:endParaRPr sz="1400" dirty="0">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500+</a:t>
            </a:r>
            <a:r>
              <a:rPr lang="en-US" sz="1400" i="0" u="none" dirty="0">
                <a:solidFill>
                  <a:srgbClr val="FFFFFF"/>
                </a:solidFill>
                <a:latin typeface="Arial"/>
                <a:ea typeface="Arial"/>
                <a:cs typeface="Arial"/>
                <a:sym typeface="Arial"/>
              </a:rPr>
              <a:t> suggested innovative ideas</a:t>
            </a:r>
            <a:endParaRPr sz="1400" i="0" u="none"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i="0" u="none" dirty="0">
                <a:solidFill>
                  <a:srgbClr val="FFFFFF"/>
                </a:solidFill>
                <a:latin typeface="Arial"/>
                <a:ea typeface="Arial"/>
                <a:cs typeface="Arial"/>
                <a:sym typeface="Arial"/>
              </a:rPr>
              <a:t>Specific prompts</a:t>
            </a:r>
            <a:r>
              <a:rPr lang="en-US" sz="1400" i="0" u="none" dirty="0">
                <a:solidFill>
                  <a:srgbClr val="FFFFFF"/>
                </a:solidFill>
                <a:latin typeface="Arial"/>
                <a:ea typeface="Arial"/>
                <a:cs typeface="Arial"/>
                <a:sym typeface="Arial"/>
              </a:rPr>
              <a:t> to support Operational</a:t>
            </a:r>
            <a:r>
              <a:rPr lang="en-US" sz="1400" dirty="0">
                <a:solidFill>
                  <a:srgbClr val="FFFFFF"/>
                </a:solidFill>
                <a:latin typeface="Arial"/>
                <a:ea typeface="Arial"/>
                <a:cs typeface="Arial"/>
                <a:sym typeface="Arial"/>
              </a:rPr>
              <a:t> </a:t>
            </a:r>
            <a:r>
              <a:rPr lang="en-US" sz="1400" i="0" u="none" dirty="0">
                <a:solidFill>
                  <a:srgbClr val="FFFFFF"/>
                </a:solidFill>
                <a:latin typeface="Arial"/>
                <a:ea typeface="Arial"/>
                <a:cs typeface="Arial"/>
                <a:sym typeface="Arial"/>
              </a:rPr>
              <a:t>Resiliency requirements</a:t>
            </a:r>
            <a:endParaRPr sz="1400" dirty="0"/>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Tools</a:t>
            </a:r>
            <a:r>
              <a:rPr lang="en-US" sz="1400" dirty="0">
                <a:solidFill>
                  <a:srgbClr val="FFFFFF"/>
                </a:solidFill>
                <a:latin typeface="Arial"/>
                <a:ea typeface="Arial"/>
                <a:cs typeface="Arial"/>
                <a:sym typeface="Arial"/>
              </a:rPr>
              <a:t> for teamwork and inter-disciplinary collaboration</a:t>
            </a:r>
            <a:endParaRPr sz="1400" dirty="0">
              <a:solidFill>
                <a:srgbClr val="FFFFFF"/>
              </a:solidFill>
              <a:latin typeface="Arial"/>
              <a:ea typeface="Arial"/>
              <a:cs typeface="Arial"/>
              <a:sym typeface="Arial"/>
            </a:endParaRPr>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AI and humans</a:t>
            </a:r>
            <a:r>
              <a:rPr lang="en-US" sz="1400" dirty="0">
                <a:solidFill>
                  <a:srgbClr val="FFFFFF"/>
                </a:solidFill>
                <a:latin typeface="Arial"/>
                <a:ea typeface="Arial"/>
                <a:cs typeface="Arial"/>
                <a:sym typeface="Arial"/>
              </a:rPr>
              <a:t> as co-creators across roles and organization boundaries</a:t>
            </a:r>
            <a:endParaRPr sz="1400" dirty="0"/>
          </a:p>
          <a:p>
            <a:pPr marL="457200" lvl="0" indent="-330200" algn="l" rtl="0">
              <a:lnSpc>
                <a:spcPct val="115000"/>
              </a:lnSpc>
              <a:spcBef>
                <a:spcPts val="0"/>
              </a:spcBef>
              <a:spcAft>
                <a:spcPts val="0"/>
              </a:spcAft>
              <a:buClr>
                <a:srgbClr val="FFFFFF"/>
              </a:buClr>
              <a:buSzPts val="1600"/>
              <a:buFont typeface="Arial"/>
              <a:buChar char="●"/>
            </a:pPr>
            <a:r>
              <a:rPr lang="en-US" sz="1400" b="1" dirty="0">
                <a:solidFill>
                  <a:srgbClr val="FFFFFF"/>
                </a:solidFill>
                <a:latin typeface="Arial"/>
                <a:ea typeface="Arial"/>
                <a:cs typeface="Arial"/>
                <a:sym typeface="Arial"/>
              </a:rPr>
              <a:t>Cost accessibility</a:t>
            </a:r>
            <a:r>
              <a:rPr lang="en-US" sz="1400" dirty="0">
                <a:solidFill>
                  <a:srgbClr val="FFFFFF"/>
                </a:solidFill>
                <a:latin typeface="Arial"/>
                <a:ea typeface="Arial"/>
                <a:cs typeface="Arial"/>
                <a:sym typeface="Arial"/>
              </a:rPr>
              <a:t> for democratization of expertise to all</a:t>
            </a:r>
            <a:endParaRPr sz="1400" dirty="0">
              <a:solidFill>
                <a:srgbClr val="FFFFFF"/>
              </a:solidFill>
              <a:latin typeface="Arial"/>
              <a:ea typeface="Arial"/>
              <a:cs typeface="Arial"/>
              <a:sym typeface="Arial"/>
            </a:endParaRPr>
          </a:p>
        </p:txBody>
      </p:sp>
      <p:pic>
        <p:nvPicPr>
          <p:cNvPr id="257" name="Google Shape;257;p8" title="Screenshot 2025-05-15 150702.png"/>
          <p:cNvPicPr preferRelativeResize="0"/>
          <p:nvPr/>
        </p:nvPicPr>
        <p:blipFill rotWithShape="1">
          <a:blip r:embed="rId3">
            <a:alphaModFix/>
          </a:blip>
          <a:srcRect/>
          <a:stretch/>
        </p:blipFill>
        <p:spPr>
          <a:xfrm>
            <a:off x="5898600" y="1341125"/>
            <a:ext cx="5721102" cy="3343450"/>
          </a:xfrm>
          <a:prstGeom prst="rect">
            <a:avLst/>
          </a:prstGeom>
          <a:noFill/>
          <a:ln>
            <a:noFill/>
          </a:ln>
        </p:spPr>
      </p:pic>
      <p:sp>
        <p:nvSpPr>
          <p:cNvPr id="258" name="Google Shape;258;p8"/>
          <p:cNvSpPr txBox="1"/>
          <p:nvPr/>
        </p:nvSpPr>
        <p:spPr>
          <a:xfrm>
            <a:off x="5646325" y="4868375"/>
            <a:ext cx="5721000" cy="679500"/>
          </a:xfrm>
          <a:prstGeom prst="rect">
            <a:avLst/>
          </a:prstGeom>
          <a:noFill/>
          <a:ln>
            <a:noFill/>
          </a:ln>
        </p:spPr>
        <p:txBody>
          <a:bodyPr spcFirstLastPara="1" wrap="square" lIns="91425" tIns="91425" rIns="91425" bIns="91425" anchor="t" anchorCtr="0">
            <a:noAutofit/>
          </a:bodyPr>
          <a:lstStyle/>
          <a:p>
            <a:pPr marL="457200" lvl="0" indent="-330200" algn="l" rtl="0">
              <a:spcBef>
                <a:spcPts val="0"/>
              </a:spcBef>
              <a:spcAft>
                <a:spcPts val="0"/>
              </a:spcAft>
              <a:buClr>
                <a:srgbClr val="FFFFFF"/>
              </a:buClr>
              <a:buSzPts val="1600"/>
              <a:buChar char="●"/>
            </a:pPr>
            <a:r>
              <a:rPr lang="en-US" sz="1600" b="1">
                <a:solidFill>
                  <a:srgbClr val="FFFFFF"/>
                </a:solidFill>
              </a:rPr>
              <a:t>Ethical and sustainable</a:t>
            </a:r>
            <a:r>
              <a:rPr lang="en-US" sz="1600">
                <a:solidFill>
                  <a:srgbClr val="FFFFFF"/>
                </a:solidFill>
              </a:rPr>
              <a:t> with built-in self-regulation via Recursive Criticism &amp; Improvement (RCI)</a:t>
            </a:r>
            <a:endParaRPr sz="1600">
              <a:solidFill>
                <a:srgbClr val="FFFFFF"/>
              </a:solidFill>
            </a:endParaRPr>
          </a:p>
        </p:txBody>
      </p:sp>
      <p:sp>
        <p:nvSpPr>
          <p:cNvPr id="259" name="Google Shape;259;p8"/>
          <p:cNvSpPr txBox="1">
            <a:spLocks noGrp="1"/>
          </p:cNvSpPr>
          <p:nvPr>
            <p:ph type="sldNum" idx="12"/>
          </p:nvPr>
        </p:nvSpPr>
        <p:spPr>
          <a:xfrm>
            <a:off x="11269900" y="426200"/>
            <a:ext cx="5784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12</a:t>
            </a:fld>
            <a:endParaRPr/>
          </a:p>
        </p:txBody>
      </p:sp>
      <p:sp>
        <p:nvSpPr>
          <p:cNvPr id="260" name="Google Shape;260;p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65"/>
        <p:cNvGrpSpPr/>
        <p:nvPr/>
      </p:nvGrpSpPr>
      <p:grpSpPr>
        <a:xfrm>
          <a:off x="0" y="0"/>
          <a:ext cx="0" cy="0"/>
          <a:chOff x="0" y="0"/>
          <a:chExt cx="0" cy="0"/>
        </a:xfrm>
      </p:grpSpPr>
      <p:sp>
        <p:nvSpPr>
          <p:cNvPr id="266" name="Google Shape;266;p9"/>
          <p:cNvSpPr txBox="1">
            <a:spLocks noGrp="1"/>
          </p:cNvSpPr>
          <p:nvPr>
            <p:ph type="title"/>
          </p:nvPr>
        </p:nvSpPr>
        <p:spPr>
          <a:xfrm>
            <a:off x="676650" y="490450"/>
            <a:ext cx="2932200" cy="5730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Human Creativity</a:t>
            </a:r>
            <a:endParaRPr dirty="0"/>
          </a:p>
        </p:txBody>
      </p:sp>
      <p:sp>
        <p:nvSpPr>
          <p:cNvPr id="267" name="Google Shape;267;p9"/>
          <p:cNvSpPr txBox="1">
            <a:spLocks noGrp="1"/>
          </p:cNvSpPr>
          <p:nvPr>
            <p:ph type="body" idx="1"/>
          </p:nvPr>
        </p:nvSpPr>
        <p:spPr>
          <a:xfrm>
            <a:off x="676650" y="921525"/>
            <a:ext cx="8038200" cy="383100"/>
          </a:xfrm>
          <a:prstGeom prst="rect">
            <a:avLst/>
          </a:prstGeom>
          <a:noFill/>
          <a:ln>
            <a:noFill/>
          </a:ln>
        </p:spPr>
        <p:txBody>
          <a:bodyPr spcFirstLastPara="1" wrap="square" lIns="90000" tIns="45000" rIns="90000" bIns="45000" anchor="t" anchorCtr="0">
            <a:noAutofit/>
          </a:bodyPr>
          <a:lstStyle/>
          <a:p>
            <a:pPr marL="3175" lvl="0" indent="0" algn="l" rtl="0">
              <a:lnSpc>
                <a:spcPct val="100000"/>
              </a:lnSpc>
              <a:spcBef>
                <a:spcPts val="0"/>
              </a:spcBef>
              <a:spcAft>
                <a:spcPts val="0"/>
              </a:spcAft>
              <a:buSzPts val="1800"/>
              <a:buNone/>
            </a:pPr>
            <a:r>
              <a:rPr lang="en-US" sz="1800" b="0" i="0" u="none">
                <a:solidFill>
                  <a:srgbClr val="FFFFFF"/>
                </a:solidFill>
                <a:latin typeface="Arial"/>
                <a:ea typeface="Arial"/>
                <a:cs typeface="Arial"/>
                <a:sym typeface="Arial"/>
              </a:rPr>
              <a:t>What role does human creativity play in PreEmpt.Life's </a:t>
            </a:r>
            <a:r>
              <a:rPr lang="en-US" sz="1800">
                <a:solidFill>
                  <a:srgbClr val="FFFFFF"/>
                </a:solidFill>
                <a:latin typeface="Arial"/>
                <a:ea typeface="Arial"/>
                <a:cs typeface="Arial"/>
                <a:sym typeface="Arial"/>
              </a:rPr>
              <a:t>intelligent decisions</a:t>
            </a:r>
            <a:r>
              <a:rPr lang="en-US" sz="1800" b="0" i="0" u="none">
                <a:solidFill>
                  <a:srgbClr val="FFFFFF"/>
                </a:solidFill>
                <a:latin typeface="Arial"/>
                <a:ea typeface="Arial"/>
                <a:cs typeface="Arial"/>
                <a:sym typeface="Arial"/>
              </a:rPr>
              <a:t>?</a:t>
            </a:r>
            <a:endParaRPr/>
          </a:p>
        </p:txBody>
      </p:sp>
      <p:sp>
        <p:nvSpPr>
          <p:cNvPr id="268" name="Google Shape;268;p9"/>
          <p:cNvSpPr txBox="1">
            <a:spLocks noGrp="1"/>
          </p:cNvSpPr>
          <p:nvPr>
            <p:ph type="body" idx="1"/>
          </p:nvPr>
        </p:nvSpPr>
        <p:spPr>
          <a:xfrm>
            <a:off x="6920700" y="1560875"/>
            <a:ext cx="4608600" cy="5047200"/>
          </a:xfrm>
          <a:prstGeom prst="rect">
            <a:avLst/>
          </a:prstGeom>
          <a:noFill/>
          <a:ln>
            <a:noFill/>
          </a:ln>
        </p:spPr>
        <p:txBody>
          <a:bodyPr spcFirstLastPara="1" wrap="square" lIns="90000" tIns="45000" rIns="90000" bIns="45000" anchor="t" anchorCtr="0">
            <a:noAutofit/>
          </a:bodyPr>
          <a:lstStyle/>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Idea Generation: </a:t>
            </a:r>
            <a:r>
              <a:rPr lang="en-US" sz="1400" b="0" i="0" u="none" dirty="0">
                <a:solidFill>
                  <a:schemeClr val="lt1"/>
                </a:solidFill>
                <a:latin typeface="Arial"/>
                <a:ea typeface="Arial"/>
                <a:cs typeface="Arial"/>
                <a:sym typeface="Arial"/>
              </a:rPr>
              <a:t>Creative input allows teams to brainstorm diverse solutions, moving beyond conventional approaches to real problem-solving</a:t>
            </a:r>
            <a:endParaRPr sz="1400" dirty="0">
              <a:solidFill>
                <a:schemeClr val="lt1"/>
              </a:solidFill>
            </a:endParaRPr>
          </a:p>
          <a:p>
            <a:pPr marL="0" lvl="0" indent="0" algn="l" rtl="0">
              <a:lnSpc>
                <a:spcPct val="100000"/>
              </a:lnSpc>
              <a:spcBef>
                <a:spcPts val="400"/>
              </a:spcBef>
              <a:spcAft>
                <a:spcPts val="0"/>
              </a:spcAft>
              <a:buNone/>
            </a:pPr>
            <a:endParaRPr sz="1400" b="0" i="0" u="none"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dirty="0">
                <a:solidFill>
                  <a:schemeClr val="lt1"/>
                </a:solidFill>
                <a:latin typeface="Arial"/>
                <a:ea typeface="Arial"/>
                <a:cs typeface="Arial"/>
                <a:sym typeface="Arial"/>
              </a:rPr>
              <a:t>Direct human input</a:t>
            </a:r>
            <a:r>
              <a:rPr lang="en-US" sz="1400" dirty="0">
                <a:solidFill>
                  <a:schemeClr val="lt1"/>
                </a:solidFill>
                <a:latin typeface="Arial"/>
                <a:ea typeface="Arial"/>
                <a:cs typeface="Arial"/>
                <a:sym typeface="Arial"/>
              </a:rPr>
              <a:t>: Updated human views can be included in AI analysis at any stage of the process</a:t>
            </a:r>
            <a:endParaRPr sz="1400" dirty="0"/>
          </a:p>
          <a:p>
            <a:pPr marL="0" lvl="0" indent="0" algn="l" rtl="0">
              <a:lnSpc>
                <a:spcPct val="100000"/>
              </a:lnSpc>
              <a:spcBef>
                <a:spcPts val="400"/>
              </a:spcBef>
              <a:spcAft>
                <a:spcPts val="0"/>
              </a:spcAft>
              <a:buNone/>
            </a:pPr>
            <a:endParaRPr sz="1400"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Contextual Insight: </a:t>
            </a:r>
            <a:r>
              <a:rPr lang="en-US" sz="1400" b="0" i="0" u="none" dirty="0">
                <a:solidFill>
                  <a:schemeClr val="lt1"/>
                </a:solidFill>
                <a:latin typeface="Arial"/>
                <a:ea typeface="Arial"/>
                <a:cs typeface="Arial"/>
                <a:sym typeface="Arial"/>
              </a:rPr>
              <a:t>Humans provide contextual understanding and emotional intelligence that AI lacks, enabling more nuanced interpretations of data and trends</a:t>
            </a:r>
            <a:endParaRPr sz="1400" dirty="0">
              <a:solidFill>
                <a:schemeClr val="lt1"/>
              </a:solidFill>
            </a:endParaRPr>
          </a:p>
          <a:p>
            <a:pPr marL="0" lvl="0" indent="0" algn="l" rtl="0">
              <a:lnSpc>
                <a:spcPct val="100000"/>
              </a:lnSpc>
              <a:spcBef>
                <a:spcPts val="400"/>
              </a:spcBef>
              <a:spcAft>
                <a:spcPts val="0"/>
              </a:spcAft>
              <a:buNone/>
            </a:pPr>
            <a:endParaRPr sz="1400" b="0" i="0" u="none" dirty="0">
              <a:solidFill>
                <a:schemeClr val="lt1"/>
              </a:solidFill>
              <a:latin typeface="Arial"/>
              <a:ea typeface="Arial"/>
              <a:cs typeface="Arial"/>
              <a:sym typeface="Arial"/>
            </a:endParaRPr>
          </a:p>
          <a:p>
            <a:pPr marL="457200" lvl="0" indent="-330200" algn="l" rtl="0">
              <a:lnSpc>
                <a:spcPct val="100000"/>
              </a:lnSpc>
              <a:spcBef>
                <a:spcPts val="400"/>
              </a:spcBef>
              <a:spcAft>
                <a:spcPts val="0"/>
              </a:spcAft>
              <a:buClr>
                <a:schemeClr val="lt1"/>
              </a:buClr>
              <a:buSzPts val="1600"/>
              <a:buFont typeface="Arial"/>
              <a:buChar char="●"/>
            </a:pPr>
            <a:r>
              <a:rPr lang="en-US" sz="1400" b="1" i="0" u="none" dirty="0">
                <a:solidFill>
                  <a:schemeClr val="lt1"/>
                </a:solidFill>
                <a:latin typeface="Arial"/>
                <a:ea typeface="Arial"/>
                <a:cs typeface="Arial"/>
                <a:sym typeface="Arial"/>
              </a:rPr>
              <a:t>Scenario Development: </a:t>
            </a:r>
            <a:r>
              <a:rPr lang="en-US" sz="1400" b="0" i="0" u="none" dirty="0">
                <a:solidFill>
                  <a:schemeClr val="lt1"/>
                </a:solidFill>
                <a:latin typeface="Arial"/>
                <a:ea typeface="Arial"/>
                <a:cs typeface="Arial"/>
                <a:sym typeface="Arial"/>
              </a:rPr>
              <a:t>Combining human imagination with AI-generated data helps create rich</a:t>
            </a:r>
            <a:r>
              <a:rPr lang="en-US" sz="1400" dirty="0">
                <a:solidFill>
                  <a:schemeClr val="lt1"/>
                </a:solidFill>
                <a:latin typeface="Arial"/>
                <a:ea typeface="Arial"/>
                <a:cs typeface="Arial"/>
                <a:sym typeface="Arial"/>
              </a:rPr>
              <a:t> and</a:t>
            </a:r>
            <a:r>
              <a:rPr lang="en-US" sz="1400" b="0" i="0" u="none" dirty="0">
                <a:solidFill>
                  <a:schemeClr val="lt1"/>
                </a:solidFill>
                <a:latin typeface="Arial"/>
                <a:ea typeface="Arial"/>
                <a:cs typeface="Arial"/>
                <a:sym typeface="Arial"/>
              </a:rPr>
              <a:t> varied future scenarios, fostering strategic </a:t>
            </a:r>
            <a:r>
              <a:rPr lang="en-US" sz="1400" dirty="0">
                <a:solidFill>
                  <a:schemeClr val="lt1"/>
                </a:solidFill>
                <a:latin typeface="Arial"/>
                <a:ea typeface="Arial"/>
                <a:cs typeface="Arial"/>
                <a:sym typeface="Arial"/>
              </a:rPr>
              <a:t>game-planning</a:t>
            </a:r>
            <a:r>
              <a:rPr lang="en-US" sz="1400" b="0" i="0" u="none" dirty="0">
                <a:solidFill>
                  <a:schemeClr val="lt1"/>
                </a:solidFill>
                <a:latin typeface="Arial"/>
                <a:ea typeface="Arial"/>
                <a:cs typeface="Arial"/>
                <a:sym typeface="Arial"/>
              </a:rPr>
              <a:t> and adaptability</a:t>
            </a:r>
            <a:endParaRPr sz="1400" dirty="0">
              <a:solidFill>
                <a:schemeClr val="lt1"/>
              </a:solidFill>
            </a:endParaRPr>
          </a:p>
          <a:p>
            <a:pPr marL="342900" lvl="0" indent="-342900" algn="l" rtl="0">
              <a:lnSpc>
                <a:spcPct val="99000"/>
              </a:lnSpc>
              <a:spcBef>
                <a:spcPts val="600"/>
              </a:spcBef>
              <a:spcAft>
                <a:spcPts val="0"/>
              </a:spcAft>
              <a:buSzPts val="1400"/>
              <a:buNone/>
            </a:pPr>
            <a:endParaRPr sz="1400" b="0" i="0" u="none" dirty="0">
              <a:solidFill>
                <a:schemeClr val="lt1"/>
              </a:solidFill>
              <a:latin typeface="Arial"/>
              <a:ea typeface="Arial"/>
              <a:cs typeface="Arial"/>
              <a:sym typeface="Arial"/>
            </a:endParaRPr>
          </a:p>
        </p:txBody>
      </p:sp>
      <p:pic>
        <p:nvPicPr>
          <p:cNvPr id="269" name="Google Shape;269;p9" title="Screenshot 2025-05-15 161219.png"/>
          <p:cNvPicPr preferRelativeResize="0"/>
          <p:nvPr/>
        </p:nvPicPr>
        <p:blipFill rotWithShape="1">
          <a:blip r:embed="rId3">
            <a:alphaModFix/>
          </a:blip>
          <a:srcRect/>
          <a:stretch/>
        </p:blipFill>
        <p:spPr>
          <a:xfrm>
            <a:off x="738850" y="1683350"/>
            <a:ext cx="5963700" cy="3810350"/>
          </a:xfrm>
          <a:prstGeom prst="rect">
            <a:avLst/>
          </a:prstGeom>
          <a:noFill/>
          <a:ln>
            <a:noFill/>
          </a:ln>
        </p:spPr>
      </p:pic>
      <p:sp>
        <p:nvSpPr>
          <p:cNvPr id="270" name="Google Shape;270;p9"/>
          <p:cNvSpPr/>
          <p:nvPr/>
        </p:nvSpPr>
        <p:spPr>
          <a:xfrm>
            <a:off x="891250" y="3448150"/>
            <a:ext cx="1625100" cy="1983600"/>
          </a:xfrm>
          <a:prstGeom prst="ellipse">
            <a:avLst/>
          </a:prstGeom>
          <a:noFill/>
          <a:ln w="38100" cap="flat" cmpd="sng">
            <a:solidFill>
              <a:srgbClr val="C6235F"/>
            </a:solidFill>
            <a:prstDash val="solid"/>
            <a:miter lim="800000"/>
            <a:headEnd type="none" w="sm" len="sm"/>
            <a:tailEnd type="none" w="sm" len="sm"/>
          </a:ln>
          <a:effectLst>
            <a:outerShdw blurRad="57150" dist="19050" dir="5400000" algn="bl" rotWithShape="0">
              <a:srgbClr val="000000">
                <a:alpha val="49411"/>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71" name="Google Shape;271;p9"/>
          <p:cNvSpPr txBox="1">
            <a:spLocks noGrp="1"/>
          </p:cNvSpPr>
          <p:nvPr>
            <p:ph type="sldNum" idx="12"/>
          </p:nvPr>
        </p:nvSpPr>
        <p:spPr>
          <a:xfrm>
            <a:off x="11316450" y="438925"/>
            <a:ext cx="590700" cy="38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13</a:t>
            </a:fld>
            <a:endParaRPr/>
          </a:p>
        </p:txBody>
      </p:sp>
      <p:sp>
        <p:nvSpPr>
          <p:cNvPr id="272" name="Google Shape;272;p9"/>
          <p:cNvSpPr txBox="1"/>
          <p:nvPr/>
        </p:nvSpPr>
        <p:spPr>
          <a:xfrm>
            <a:off x="661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77"/>
        <p:cNvGrpSpPr/>
        <p:nvPr/>
      </p:nvGrpSpPr>
      <p:grpSpPr>
        <a:xfrm>
          <a:off x="0" y="0"/>
          <a:ext cx="0" cy="0"/>
          <a:chOff x="0" y="0"/>
          <a:chExt cx="0" cy="0"/>
        </a:xfrm>
      </p:grpSpPr>
      <p:sp>
        <p:nvSpPr>
          <p:cNvPr id="278" name="Google Shape;278;p10"/>
          <p:cNvSpPr txBox="1">
            <a:spLocks noGrp="1"/>
          </p:cNvSpPr>
          <p:nvPr>
            <p:ph type="title"/>
          </p:nvPr>
        </p:nvSpPr>
        <p:spPr>
          <a:xfrm>
            <a:off x="627100" y="399677"/>
            <a:ext cx="1650900" cy="559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Pricing</a:t>
            </a:r>
            <a:endParaRPr/>
          </a:p>
        </p:txBody>
      </p:sp>
      <p:sp>
        <p:nvSpPr>
          <p:cNvPr id="279" name="Google Shape;279;p10"/>
          <p:cNvSpPr txBox="1">
            <a:spLocks noGrp="1"/>
          </p:cNvSpPr>
          <p:nvPr>
            <p:ph type="body" idx="1"/>
          </p:nvPr>
        </p:nvSpPr>
        <p:spPr>
          <a:xfrm>
            <a:off x="627100" y="1035075"/>
            <a:ext cx="5786100" cy="5560800"/>
          </a:xfrm>
          <a:prstGeom prst="rect">
            <a:avLst/>
          </a:prstGeom>
          <a:noFill/>
          <a:ln>
            <a:noFill/>
          </a:ln>
        </p:spPr>
        <p:txBody>
          <a:bodyPr spcFirstLastPara="1" wrap="square" lIns="90000" tIns="0" rIns="90000" bIns="0" anchor="t" anchorCtr="0">
            <a:noAutofit/>
          </a:bodyPr>
          <a:lstStyle/>
          <a:p>
            <a:pPr marL="0" lvl="0" indent="0" algn="l" rtl="0">
              <a:lnSpc>
                <a:spcPct val="100000"/>
              </a:lnSpc>
              <a:spcBef>
                <a:spcPts val="0"/>
              </a:spcBef>
              <a:spcAft>
                <a:spcPts val="0"/>
              </a:spcAft>
              <a:buSzPts val="2000"/>
              <a:buNone/>
            </a:pPr>
            <a:r>
              <a:rPr lang="en-US" sz="1400" b="1" i="0" u="none" dirty="0">
                <a:solidFill>
                  <a:schemeClr val="accent3"/>
                </a:solidFill>
                <a:latin typeface="Arial"/>
                <a:ea typeface="Arial"/>
                <a:cs typeface="Arial"/>
                <a:sym typeface="Arial"/>
              </a:rPr>
              <a:t>W</a:t>
            </a:r>
            <a:r>
              <a:rPr lang="en-US" sz="1400" b="1" dirty="0">
                <a:solidFill>
                  <a:schemeClr val="accent3"/>
                </a:solidFill>
                <a:latin typeface="Arial"/>
                <a:ea typeface="Arial"/>
                <a:cs typeface="Arial"/>
                <a:sym typeface="Arial"/>
              </a:rPr>
              <a:t>e are pioneers</a:t>
            </a:r>
            <a:r>
              <a:rPr lang="en-US" sz="1400" b="1" i="0" u="none" dirty="0">
                <a:solidFill>
                  <a:schemeClr val="accent3"/>
                </a:solidFill>
                <a:latin typeface="Arial"/>
                <a:ea typeface="Arial"/>
                <a:cs typeface="Arial"/>
                <a:sym typeface="Arial"/>
              </a:rPr>
              <a:t> in</a:t>
            </a:r>
            <a:r>
              <a:rPr lang="en-US" sz="1400" dirty="0">
                <a:solidFill>
                  <a:schemeClr val="accent3"/>
                </a:solidFill>
                <a:latin typeface="Arial"/>
                <a:ea typeface="Arial"/>
                <a:cs typeface="Arial"/>
                <a:sym typeface="Arial"/>
              </a:rPr>
              <a:t> </a:t>
            </a:r>
            <a:r>
              <a:rPr lang="en-US" sz="1400" b="1" i="0" u="none" dirty="0">
                <a:solidFill>
                  <a:schemeClr val="accent3"/>
                </a:solidFill>
                <a:latin typeface="Arial"/>
                <a:ea typeface="Arial"/>
                <a:cs typeface="Arial"/>
                <a:sym typeface="Arial"/>
              </a:rPr>
              <a:t>P</a:t>
            </a:r>
            <a:r>
              <a:rPr lang="en-US" sz="1400" b="1" dirty="0">
                <a:solidFill>
                  <a:schemeClr val="accent3"/>
                </a:solidFill>
                <a:latin typeface="Arial"/>
                <a:ea typeface="Arial"/>
                <a:cs typeface="Arial"/>
                <a:sym typeface="Arial"/>
              </a:rPr>
              <a:t>rice</a:t>
            </a:r>
            <a:r>
              <a:rPr lang="en-US" sz="1400" b="1" i="0" u="none" dirty="0">
                <a:solidFill>
                  <a:schemeClr val="accent3"/>
                </a:solidFill>
                <a:latin typeface="Arial"/>
                <a:ea typeface="Arial"/>
                <a:cs typeface="Arial"/>
                <a:sym typeface="Arial"/>
              </a:rPr>
              <a:t> </a:t>
            </a:r>
            <a:r>
              <a:rPr lang="en-US" sz="1400" b="1" dirty="0">
                <a:solidFill>
                  <a:schemeClr val="accent3"/>
                </a:solidFill>
                <a:latin typeface="Arial"/>
                <a:ea typeface="Arial"/>
                <a:cs typeface="Arial"/>
                <a:sym typeface="Arial"/>
              </a:rPr>
              <a:t>Competitiveness</a:t>
            </a:r>
            <a:r>
              <a:rPr lang="en-US" sz="1400" dirty="0">
                <a:solidFill>
                  <a:schemeClr val="accent3"/>
                </a:solidFill>
                <a:latin typeface="Arial"/>
                <a:ea typeface="Arial"/>
                <a:cs typeface="Arial"/>
                <a:sym typeface="Arial"/>
              </a:rPr>
              <a:t> </a:t>
            </a:r>
            <a:r>
              <a:rPr lang="en-US" sz="1400" b="1" i="0" u="none" dirty="0">
                <a:solidFill>
                  <a:schemeClr val="accent3"/>
                </a:solidFill>
                <a:latin typeface="Arial"/>
                <a:ea typeface="Arial"/>
                <a:cs typeface="Arial"/>
                <a:sym typeface="Arial"/>
              </a:rPr>
              <a:t>and V</a:t>
            </a:r>
            <a:r>
              <a:rPr lang="en-US" sz="1400" b="1" dirty="0">
                <a:solidFill>
                  <a:schemeClr val="accent3"/>
                </a:solidFill>
                <a:latin typeface="Arial"/>
                <a:ea typeface="Arial"/>
                <a:cs typeface="Arial"/>
                <a:sym typeface="Arial"/>
              </a:rPr>
              <a:t>alue</a:t>
            </a:r>
            <a:r>
              <a:rPr lang="en-US" sz="1400" b="1" i="0" u="none" dirty="0">
                <a:solidFill>
                  <a:schemeClr val="accent3"/>
                </a:solidFill>
                <a:latin typeface="Arial"/>
                <a:ea typeface="Arial"/>
                <a:cs typeface="Arial"/>
                <a:sym typeface="Arial"/>
              </a:rPr>
              <a:t> </a:t>
            </a:r>
            <a:r>
              <a:rPr lang="en-US" sz="1400" b="1" dirty="0">
                <a:solidFill>
                  <a:schemeClr val="accent3"/>
                </a:solidFill>
                <a:latin typeface="Arial"/>
                <a:ea typeface="Arial"/>
                <a:cs typeface="Arial"/>
                <a:sym typeface="Arial"/>
              </a:rPr>
              <a:t>for</a:t>
            </a:r>
            <a:r>
              <a:rPr lang="en-US" sz="1400" b="1" i="0" u="none" dirty="0">
                <a:solidFill>
                  <a:schemeClr val="accent3"/>
                </a:solidFill>
                <a:latin typeface="Arial"/>
                <a:ea typeface="Arial"/>
                <a:cs typeface="Arial"/>
                <a:sym typeface="Arial"/>
              </a:rPr>
              <a:t> M</a:t>
            </a:r>
            <a:r>
              <a:rPr lang="en-US" sz="1400" b="1" dirty="0">
                <a:solidFill>
                  <a:schemeClr val="accent3"/>
                </a:solidFill>
                <a:latin typeface="Arial"/>
                <a:ea typeface="Arial"/>
                <a:cs typeface="Arial"/>
                <a:sym typeface="Arial"/>
              </a:rPr>
              <a:t>oney</a:t>
            </a:r>
            <a:endParaRPr sz="1400" dirty="0">
              <a:solidFill>
                <a:schemeClr val="accent3"/>
              </a:solidFill>
              <a:latin typeface="Arial"/>
              <a:ea typeface="Arial"/>
              <a:cs typeface="Arial"/>
              <a:sym typeface="Arial"/>
            </a:endParaRPr>
          </a:p>
          <a:p>
            <a:pPr marL="0" lvl="0" indent="0" algn="l" rtl="0">
              <a:lnSpc>
                <a:spcPct val="100000"/>
              </a:lnSpc>
              <a:spcBef>
                <a:spcPts val="1000"/>
              </a:spcBef>
              <a:spcAft>
                <a:spcPts val="0"/>
              </a:spcAft>
              <a:buSzPts val="2000"/>
              <a:buNone/>
            </a:pPr>
            <a:endParaRPr sz="1400" b="1" i="0" u="none"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Price per single report:</a:t>
            </a:r>
            <a:r>
              <a:rPr lang="en-US" sz="1400" i="0" u="none" dirty="0">
                <a:solidFill>
                  <a:schemeClr val="accent3"/>
                </a:solidFill>
                <a:latin typeface="Arial"/>
                <a:ea typeface="Arial"/>
                <a:cs typeface="Arial"/>
                <a:sym typeface="Arial"/>
              </a:rPr>
              <a:t> $360 USD</a:t>
            </a:r>
            <a:endParaRPr sz="1400"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Custom private client sites:</a:t>
            </a:r>
            <a:r>
              <a:rPr lang="en-US" sz="1400" i="0" u="none" dirty="0">
                <a:solidFill>
                  <a:schemeClr val="accent3"/>
                </a:solidFill>
                <a:latin typeface="Arial"/>
                <a:ea typeface="Arial"/>
                <a:cs typeface="Arial"/>
                <a:sym typeface="Arial"/>
              </a:rPr>
              <a:t> $16,000 USD </a:t>
            </a:r>
            <a:r>
              <a:rPr lang="en-US" sz="1400" dirty="0">
                <a:solidFill>
                  <a:schemeClr val="accent3"/>
                </a:solidFill>
                <a:latin typeface="Arial"/>
                <a:ea typeface="Arial"/>
                <a:cs typeface="Arial"/>
                <a:sym typeface="Arial"/>
              </a:rPr>
              <a:t>p</a:t>
            </a:r>
            <a:r>
              <a:rPr lang="en-US" sz="1400" i="0" u="none" dirty="0">
                <a:solidFill>
                  <a:schemeClr val="accent3"/>
                </a:solidFill>
                <a:latin typeface="Arial"/>
                <a:ea typeface="Arial"/>
                <a:cs typeface="Arial"/>
                <a:sym typeface="Arial"/>
              </a:rPr>
              <a:t>er</a:t>
            </a:r>
            <a:r>
              <a:rPr lang="en-US" sz="1400" dirty="0">
                <a:solidFill>
                  <a:schemeClr val="accent3"/>
                </a:solidFill>
                <a:latin typeface="Arial"/>
                <a:ea typeface="Arial"/>
                <a:cs typeface="Arial"/>
                <a:sym typeface="Arial"/>
              </a:rPr>
              <a:t> </a:t>
            </a:r>
            <a:r>
              <a:rPr lang="en-US" sz="1400" i="0" u="none" dirty="0">
                <a:solidFill>
                  <a:schemeClr val="accent3"/>
                </a:solidFill>
                <a:latin typeface="Arial"/>
                <a:ea typeface="Arial"/>
                <a:cs typeface="Arial"/>
                <a:sym typeface="Arial"/>
              </a:rPr>
              <a:t>annum with dedicated private site</a:t>
            </a:r>
            <a:endParaRPr sz="1400" i="0" u="none"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chemeClr val="accent3"/>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b="1" i="0" u="none" dirty="0">
                <a:solidFill>
                  <a:schemeClr val="accent3"/>
                </a:solidFill>
                <a:latin typeface="Arial"/>
                <a:ea typeface="Arial"/>
                <a:cs typeface="Arial"/>
                <a:sym typeface="Arial"/>
              </a:rPr>
              <a:t>Significant cost savings</a:t>
            </a:r>
            <a:r>
              <a:rPr lang="en-US" sz="1400" i="0" u="none" dirty="0">
                <a:solidFill>
                  <a:schemeClr val="accent3"/>
                </a:solidFill>
                <a:latin typeface="Arial"/>
                <a:ea typeface="Arial"/>
                <a:cs typeface="Arial"/>
                <a:sym typeface="Arial"/>
              </a:rPr>
              <a:t> compared</a:t>
            </a:r>
            <a:r>
              <a:rPr lang="en-US" sz="1400" dirty="0">
                <a:solidFill>
                  <a:schemeClr val="accent3"/>
                </a:solidFill>
                <a:latin typeface="Arial"/>
                <a:ea typeface="Arial"/>
                <a:cs typeface="Arial"/>
                <a:sym typeface="Arial"/>
              </a:rPr>
              <a:t> </a:t>
            </a:r>
            <a:r>
              <a:rPr lang="en-US" sz="1400" i="0" u="none" dirty="0">
                <a:solidFill>
                  <a:schemeClr val="accent3"/>
                </a:solidFill>
                <a:latin typeface="Arial"/>
                <a:ea typeface="Arial"/>
                <a:cs typeface="Arial"/>
                <a:sym typeface="Arial"/>
              </a:rPr>
              <a:t>to traditional</a:t>
            </a:r>
            <a:r>
              <a:rPr lang="en-US" sz="1400" dirty="0">
                <a:solidFill>
                  <a:schemeClr val="accent3"/>
                </a:solidFill>
                <a:latin typeface="Arial"/>
                <a:ea typeface="Arial"/>
                <a:cs typeface="Arial"/>
                <a:sym typeface="Arial"/>
              </a:rPr>
              <a:t> </a:t>
            </a:r>
            <a:r>
              <a:rPr lang="en-US" sz="1400" i="0" u="none" dirty="0">
                <a:solidFill>
                  <a:schemeClr val="accent3"/>
                </a:solidFill>
                <a:latin typeface="Arial"/>
                <a:ea typeface="Arial"/>
                <a:cs typeface="Arial"/>
                <a:sym typeface="Arial"/>
              </a:rPr>
              <a:t>consultancies</a:t>
            </a:r>
            <a:endParaRPr sz="1400" i="0" u="none" dirty="0">
              <a:solidFill>
                <a:schemeClr val="accent3"/>
              </a:solidFill>
              <a:latin typeface="Arial"/>
              <a:ea typeface="Arial"/>
              <a:cs typeface="Arial"/>
              <a:sym typeface="Arial"/>
            </a:endParaRPr>
          </a:p>
          <a:p>
            <a:pPr marL="457200" lvl="0" indent="0" algn="l" rtl="0">
              <a:lnSpc>
                <a:spcPct val="100000"/>
              </a:lnSpc>
              <a:spcBef>
                <a:spcPts val="0"/>
              </a:spcBef>
              <a:spcAft>
                <a:spcPts val="0"/>
              </a:spcAft>
              <a:buNone/>
            </a:pPr>
            <a:endParaRPr sz="1400" b="1" dirty="0">
              <a:solidFill>
                <a:srgbClr val="FF0000"/>
              </a:solidFill>
              <a:latin typeface="Arial"/>
              <a:ea typeface="Arial"/>
              <a:cs typeface="Arial"/>
              <a:sym typeface="Arial"/>
            </a:endParaRPr>
          </a:p>
          <a:p>
            <a:pPr marL="457200" lvl="0" indent="-330200" algn="l" rtl="0">
              <a:lnSpc>
                <a:spcPct val="100000"/>
              </a:lnSpc>
              <a:spcBef>
                <a:spcPts val="0"/>
              </a:spcBef>
              <a:spcAft>
                <a:spcPts val="0"/>
              </a:spcAft>
              <a:buClr>
                <a:schemeClr val="accent3"/>
              </a:buClr>
              <a:buSzPts val="1600"/>
              <a:buChar char="●"/>
            </a:pPr>
            <a:r>
              <a:rPr lang="en-US" sz="1400" dirty="0">
                <a:solidFill>
                  <a:schemeClr val="bg1"/>
                </a:solidFill>
                <a:latin typeface="Arial"/>
                <a:ea typeface="Arial"/>
                <a:cs typeface="Arial"/>
                <a:sym typeface="Arial"/>
              </a:rPr>
              <a:t>We also offer multi-year deals for long term commitment with committed pricing</a:t>
            </a:r>
          </a:p>
          <a:p>
            <a:pPr marL="457200" lvl="0" indent="0" algn="l" rtl="0">
              <a:lnSpc>
                <a:spcPct val="100000"/>
              </a:lnSpc>
              <a:spcBef>
                <a:spcPts val="0"/>
              </a:spcBef>
              <a:spcAft>
                <a:spcPts val="0"/>
              </a:spcAft>
              <a:buNone/>
            </a:pPr>
            <a:endParaRPr sz="1400" dirty="0">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dirty="0">
              <a:solidFill>
                <a:schemeClr val="accent3"/>
              </a:solidFill>
              <a:latin typeface="Arial"/>
              <a:ea typeface="Arial"/>
              <a:cs typeface="Arial"/>
              <a:sym typeface="Arial"/>
            </a:endParaRPr>
          </a:p>
          <a:p>
            <a:pPr marL="0" lvl="0" indent="457200" algn="l" rtl="0">
              <a:lnSpc>
                <a:spcPct val="80000"/>
              </a:lnSpc>
              <a:spcBef>
                <a:spcPts val="500"/>
              </a:spcBef>
              <a:spcAft>
                <a:spcPts val="0"/>
              </a:spcAft>
              <a:buSzPts val="1800"/>
              <a:buNone/>
            </a:pPr>
            <a:endParaRPr lang="en-US" sz="1400" i="0" u="none" dirty="0">
              <a:solidFill>
                <a:schemeClr val="accent3"/>
              </a:solidFill>
              <a:latin typeface="Arial"/>
              <a:ea typeface="Arial"/>
              <a:cs typeface="Arial"/>
              <a:sym typeface="Arial"/>
            </a:endParaRPr>
          </a:p>
          <a:p>
            <a:pPr marL="0" lvl="0" indent="457200" algn="ctr" rtl="0">
              <a:lnSpc>
                <a:spcPct val="80000"/>
              </a:lnSpc>
              <a:spcBef>
                <a:spcPts val="500"/>
              </a:spcBef>
              <a:spcAft>
                <a:spcPts val="0"/>
              </a:spcAft>
              <a:buSzPts val="1800"/>
              <a:buNone/>
            </a:pPr>
            <a:r>
              <a:rPr lang="en-US" sz="1400" i="0" u="none" dirty="0">
                <a:solidFill>
                  <a:schemeClr val="accent3"/>
                </a:solidFill>
                <a:latin typeface="Arial"/>
                <a:ea typeface="Arial"/>
                <a:cs typeface="Arial"/>
                <a:sym typeface="Arial"/>
              </a:rPr>
              <a:t>WE WILL COMMODITISE DECISION INTELLIGENCE</a:t>
            </a:r>
            <a:endParaRPr sz="1400" dirty="0">
              <a:solidFill>
                <a:schemeClr val="accent3"/>
              </a:solidFill>
              <a:latin typeface="Arial"/>
              <a:ea typeface="Arial"/>
              <a:cs typeface="Arial"/>
              <a:sym typeface="Arial"/>
            </a:endParaRPr>
          </a:p>
          <a:p>
            <a:pPr marL="0" lvl="0" indent="457200" algn="ctr" rtl="0">
              <a:lnSpc>
                <a:spcPct val="80000"/>
              </a:lnSpc>
              <a:spcBef>
                <a:spcPts val="500"/>
              </a:spcBef>
              <a:spcAft>
                <a:spcPts val="0"/>
              </a:spcAft>
              <a:buSzPts val="1800"/>
              <a:buNone/>
            </a:pPr>
            <a:r>
              <a:rPr lang="en-US" sz="1400" i="0" u="none" dirty="0">
                <a:solidFill>
                  <a:schemeClr val="accent3"/>
                </a:solidFill>
                <a:latin typeface="Arial"/>
                <a:ea typeface="Arial"/>
                <a:cs typeface="Arial"/>
                <a:sym typeface="Arial"/>
              </a:rPr>
              <a:t>FOR THE BENEFIT OF ALL</a:t>
            </a:r>
            <a:endParaRPr sz="1400" i="0" u="none" dirty="0">
              <a:solidFill>
                <a:schemeClr val="accent3"/>
              </a:solidFill>
              <a:latin typeface="Arial"/>
              <a:ea typeface="Arial"/>
              <a:cs typeface="Arial"/>
              <a:sym typeface="Arial"/>
            </a:endParaRPr>
          </a:p>
        </p:txBody>
      </p:sp>
      <p:pic>
        <p:nvPicPr>
          <p:cNvPr id="280" name="Google Shape;280;p10"/>
          <p:cNvPicPr preferRelativeResize="0"/>
          <p:nvPr/>
        </p:nvPicPr>
        <p:blipFill rotWithShape="1">
          <a:blip r:embed="rId3">
            <a:alphaModFix/>
          </a:blip>
          <a:srcRect/>
          <a:stretch/>
        </p:blipFill>
        <p:spPr>
          <a:xfrm>
            <a:off x="6863275" y="1035075"/>
            <a:ext cx="4613026" cy="3101300"/>
          </a:xfrm>
          <a:prstGeom prst="rect">
            <a:avLst/>
          </a:prstGeom>
          <a:noFill/>
          <a:ln>
            <a:noFill/>
          </a:ln>
        </p:spPr>
      </p:pic>
      <p:sp>
        <p:nvSpPr>
          <p:cNvPr id="281" name="Google Shape;281;p10"/>
          <p:cNvSpPr txBox="1"/>
          <p:nvPr/>
        </p:nvSpPr>
        <p:spPr>
          <a:xfrm>
            <a:off x="6817925" y="4345375"/>
            <a:ext cx="4703700" cy="1860594"/>
          </a:xfrm>
          <a:prstGeom prst="rect">
            <a:avLst/>
          </a:prstGeom>
          <a:noFill/>
          <a:ln>
            <a:noFill/>
          </a:ln>
        </p:spPr>
        <p:txBody>
          <a:bodyPr spcFirstLastPara="1" wrap="square" lIns="90000" tIns="45000" rIns="90000" bIns="45000" anchor="t" anchorCtr="0">
            <a:spAutoFit/>
          </a:bodyPr>
          <a:lstStyle/>
          <a:p>
            <a:pPr marL="215900" marR="0" lvl="0" indent="-214311" algn="l" rtl="0">
              <a:lnSpc>
                <a:spcPct val="115000"/>
              </a:lnSpc>
              <a:spcBef>
                <a:spcPts val="0"/>
              </a:spcBef>
              <a:spcAft>
                <a:spcPts val="0"/>
              </a:spcAft>
              <a:buClr>
                <a:srgbClr val="FFFFFF"/>
              </a:buClr>
              <a:buSzPts val="1600"/>
              <a:buFont typeface="Arial"/>
              <a:buNone/>
            </a:pPr>
            <a:r>
              <a:rPr lang="en-US" sz="1600" b="1" i="0" u="none" strike="noStrike" cap="none" dirty="0">
                <a:solidFill>
                  <a:schemeClr val="accent3"/>
                </a:solidFill>
                <a:latin typeface="Arial"/>
                <a:ea typeface="Arial"/>
                <a:cs typeface="Arial"/>
                <a:sym typeface="Arial"/>
              </a:rPr>
              <a:t>Client sites</a:t>
            </a:r>
            <a:endParaRPr sz="1400" b="1"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White labeled in your colors and logo</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Fully secure to provide specific client data</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Private Challenge library</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24 reports per annum</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Full visualization suite</a:t>
            </a:r>
            <a:endParaRPr b="0" i="0" u="none" strike="noStrike" cap="none" dirty="0">
              <a:solidFill>
                <a:schemeClr val="accent3"/>
              </a:solidFill>
              <a:latin typeface="Arial"/>
              <a:ea typeface="Arial"/>
              <a:cs typeface="Arial"/>
              <a:sym typeface="Arial"/>
            </a:endParaRPr>
          </a:p>
          <a:p>
            <a:pPr marL="215900" marR="0" lvl="0" indent="-257491" algn="l" rtl="0">
              <a:lnSpc>
                <a:spcPct val="115000"/>
              </a:lnSpc>
              <a:spcBef>
                <a:spcPts val="0"/>
              </a:spcBef>
              <a:spcAft>
                <a:spcPts val="0"/>
              </a:spcAft>
              <a:buClr>
                <a:schemeClr val="accent3"/>
              </a:buClr>
              <a:buSzPts val="1400"/>
              <a:buFont typeface="Noto Sans Symbols"/>
              <a:buChar char="●"/>
            </a:pPr>
            <a:r>
              <a:rPr lang="en-US" b="0" i="0" u="none" strike="noStrike" cap="none" dirty="0">
                <a:solidFill>
                  <a:schemeClr val="accent3"/>
                </a:solidFill>
                <a:latin typeface="Arial"/>
                <a:ea typeface="Arial"/>
                <a:cs typeface="Arial"/>
                <a:sym typeface="Arial"/>
              </a:rPr>
              <a:t>Full </a:t>
            </a:r>
            <a:r>
              <a:rPr lang="en-US" b="0" i="0" u="none" strike="noStrike" cap="none" dirty="0" err="1">
                <a:solidFill>
                  <a:schemeClr val="accent3"/>
                </a:solidFill>
                <a:latin typeface="Arial"/>
                <a:ea typeface="Arial"/>
                <a:cs typeface="Arial"/>
                <a:sym typeface="Arial"/>
              </a:rPr>
              <a:t>PreEmpt</a:t>
            </a:r>
            <a:r>
              <a:rPr lang="en-US" b="0" i="0" u="none" strike="noStrike" cap="none" dirty="0">
                <a:solidFill>
                  <a:schemeClr val="accent3"/>
                </a:solidFill>
                <a:latin typeface="Arial"/>
                <a:ea typeface="Arial"/>
                <a:cs typeface="Arial"/>
                <a:sym typeface="Arial"/>
              </a:rPr>
              <a:t> support</a:t>
            </a:r>
            <a:endParaRPr b="0" i="0" u="none" strike="noStrike" cap="none" dirty="0">
              <a:solidFill>
                <a:srgbClr val="C00000"/>
              </a:solidFill>
              <a:latin typeface="Arial"/>
              <a:ea typeface="Arial"/>
              <a:cs typeface="Arial"/>
              <a:sym typeface="Arial"/>
            </a:endParaRPr>
          </a:p>
        </p:txBody>
      </p:sp>
      <p:sp>
        <p:nvSpPr>
          <p:cNvPr id="282" name="Google Shape;282;p10"/>
          <p:cNvSpPr txBox="1">
            <a:spLocks noGrp="1"/>
          </p:cNvSpPr>
          <p:nvPr>
            <p:ph type="sldNum" idx="12"/>
          </p:nvPr>
        </p:nvSpPr>
        <p:spPr>
          <a:xfrm>
            <a:off x="11321300" y="426775"/>
            <a:ext cx="5907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14</a:t>
            </a:fld>
            <a:endParaRPr/>
          </a:p>
        </p:txBody>
      </p:sp>
      <p:sp>
        <p:nvSpPr>
          <p:cNvPr id="283" name="Google Shape;283;p10"/>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88"/>
        <p:cNvGrpSpPr/>
        <p:nvPr/>
      </p:nvGrpSpPr>
      <p:grpSpPr>
        <a:xfrm>
          <a:off x="0" y="0"/>
          <a:ext cx="0" cy="0"/>
          <a:chOff x="0" y="0"/>
          <a:chExt cx="0" cy="0"/>
        </a:xfrm>
      </p:grpSpPr>
      <p:sp>
        <p:nvSpPr>
          <p:cNvPr id="289" name="Google Shape;289;p11"/>
          <p:cNvSpPr txBox="1">
            <a:spLocks noGrp="1"/>
          </p:cNvSpPr>
          <p:nvPr>
            <p:ph type="title"/>
          </p:nvPr>
        </p:nvSpPr>
        <p:spPr>
          <a:xfrm>
            <a:off x="623875" y="646100"/>
            <a:ext cx="5743500" cy="5535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Ethics and Sustainability</a:t>
            </a:r>
            <a:r>
              <a:rPr lang="en-US" sz="2800">
                <a:latin typeface="Arial"/>
                <a:ea typeface="Arial"/>
                <a:cs typeface="Arial"/>
                <a:sym typeface="Arial"/>
              </a:rPr>
              <a:t> </a:t>
            </a:r>
            <a:r>
              <a:rPr lang="en-US" sz="2800" b="0" i="0" u="none">
                <a:solidFill>
                  <a:srgbClr val="FFFFFF"/>
                </a:solidFill>
                <a:latin typeface="Arial"/>
                <a:ea typeface="Arial"/>
                <a:cs typeface="Arial"/>
                <a:sym typeface="Arial"/>
              </a:rPr>
              <a:t>Principles</a:t>
            </a:r>
            <a:endParaRPr>
              <a:latin typeface="Arial"/>
              <a:ea typeface="Arial"/>
              <a:cs typeface="Arial"/>
              <a:sym typeface="Arial"/>
            </a:endParaRPr>
          </a:p>
        </p:txBody>
      </p:sp>
      <p:sp>
        <p:nvSpPr>
          <p:cNvPr id="290" name="Google Shape;290;p11"/>
          <p:cNvSpPr txBox="1">
            <a:spLocks noGrp="1"/>
          </p:cNvSpPr>
          <p:nvPr>
            <p:ph type="body" idx="1"/>
          </p:nvPr>
        </p:nvSpPr>
        <p:spPr>
          <a:xfrm>
            <a:off x="6745375" y="1431075"/>
            <a:ext cx="4878300" cy="47565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2000"/>
              </a:spcBef>
              <a:spcAft>
                <a:spcPts val="0"/>
              </a:spcAft>
              <a:buSzPts val="1800"/>
              <a:buNone/>
            </a:pPr>
            <a:r>
              <a:rPr lang="en-US" sz="1400" u="none" dirty="0">
                <a:solidFill>
                  <a:schemeClr val="lt1"/>
                </a:solidFill>
                <a:latin typeface="Arial"/>
                <a:ea typeface="Arial"/>
                <a:cs typeface="Arial"/>
                <a:sym typeface="Arial"/>
              </a:rPr>
              <a:t>W</a:t>
            </a:r>
            <a:r>
              <a:rPr lang="en-US" sz="1400" b="0" i="0" u="none" dirty="0">
                <a:solidFill>
                  <a:srgbClr val="FFFFFF"/>
                </a:solidFill>
                <a:latin typeface="Arial"/>
                <a:ea typeface="Arial"/>
                <a:cs typeface="Arial"/>
                <a:sym typeface="Arial"/>
              </a:rPr>
              <a:t>e are delivering human-centric</a:t>
            </a:r>
            <a:r>
              <a:rPr lang="en-US" sz="1400" dirty="0">
                <a:solidFill>
                  <a:srgbClr val="FFFFFF"/>
                </a:solidFill>
                <a:latin typeface="Arial"/>
                <a:ea typeface="Arial"/>
                <a:cs typeface="Arial"/>
                <a:sym typeface="Arial"/>
              </a:rPr>
              <a:t> </a:t>
            </a:r>
            <a:r>
              <a:rPr lang="en-US" sz="1400" b="0" i="0" u="none" dirty="0">
                <a:solidFill>
                  <a:srgbClr val="FFFFFF"/>
                </a:solidFill>
                <a:latin typeface="Arial"/>
                <a:ea typeface="Arial"/>
                <a:cs typeface="Arial"/>
                <a:sym typeface="Arial"/>
              </a:rPr>
              <a:t>AI solutions underpinned by:</a:t>
            </a:r>
            <a:endParaRPr sz="1400" b="0" i="0" u="none" dirty="0">
              <a:solidFill>
                <a:srgbClr val="FFFFFF"/>
              </a:solidFill>
              <a:latin typeface="Arial"/>
              <a:ea typeface="Arial"/>
              <a:cs typeface="Arial"/>
              <a:sym typeface="Arial"/>
            </a:endParaRPr>
          </a:p>
          <a:p>
            <a:pPr marL="0" lvl="0" indent="1587" algn="l" rtl="0">
              <a:lnSpc>
                <a:spcPct val="100000"/>
              </a:lnSpc>
              <a:spcBef>
                <a:spcPts val="1000"/>
              </a:spcBef>
              <a:spcAft>
                <a:spcPts val="0"/>
              </a:spcAft>
              <a:buSzPts val="18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Explainable and Self-auditing AI that turns a black-box into a near white-box</a:t>
            </a:r>
            <a:endParaRPr sz="1400" dirty="0">
              <a:solidFill>
                <a:srgbClr val="FFFFFF"/>
              </a:solidFill>
              <a:latin typeface="Arial"/>
              <a:ea typeface="Arial"/>
              <a:cs typeface="Arial"/>
              <a:sym typeface="Arial"/>
            </a:endParaRPr>
          </a:p>
          <a:p>
            <a:pPr marL="45720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dirty="0">
                <a:solidFill>
                  <a:srgbClr val="FFFFFF"/>
                </a:solidFill>
                <a:latin typeface="Arial"/>
                <a:ea typeface="Arial"/>
                <a:cs typeface="Arial"/>
                <a:sym typeface="Arial"/>
              </a:rPr>
              <a:t>Built-in prompts</a:t>
            </a:r>
            <a:r>
              <a:rPr lang="en-US" sz="1400" i="0" u="none" dirty="0">
                <a:solidFill>
                  <a:srgbClr val="FFFFFF"/>
                </a:solidFill>
                <a:latin typeface="Arial"/>
                <a:ea typeface="Arial"/>
                <a:cs typeface="Arial"/>
                <a:sym typeface="Arial"/>
              </a:rPr>
              <a:t> to be respectful of human rights, including Safe, Sustainable, Fair</a:t>
            </a:r>
            <a:r>
              <a:rPr lang="en-US" sz="1400" dirty="0">
                <a:solidFill>
                  <a:srgbClr val="FFFFFF"/>
                </a:solidFill>
                <a:latin typeface="Arial"/>
                <a:ea typeface="Arial"/>
                <a:cs typeface="Arial"/>
                <a:sym typeface="Arial"/>
              </a:rPr>
              <a:t>,</a:t>
            </a:r>
            <a:r>
              <a:rPr lang="en-US" sz="1400" i="0" u="none" dirty="0">
                <a:solidFill>
                  <a:srgbClr val="FFFFFF"/>
                </a:solidFill>
                <a:latin typeface="Arial"/>
                <a:ea typeface="Arial"/>
                <a:cs typeface="Arial"/>
                <a:sym typeface="Arial"/>
              </a:rPr>
              <a:t> Trustworthy and Explainable AI</a:t>
            </a:r>
            <a:endParaRPr sz="140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Fully focusing on AI for universal human good</a:t>
            </a:r>
            <a:endParaRPr sz="140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1400"/>
              <a:buNone/>
            </a:pPr>
            <a:endParaRPr sz="1400" dirty="0">
              <a:solidFill>
                <a:srgbClr val="FFFFFF"/>
              </a:solidFill>
              <a:latin typeface="Arial"/>
              <a:ea typeface="Arial"/>
              <a:cs typeface="Arial"/>
              <a:sym typeface="Arial"/>
            </a:endParaRPr>
          </a:p>
          <a:p>
            <a:pPr marL="457200" lvl="0" indent="-342900" algn="l" rtl="0">
              <a:lnSpc>
                <a:spcPct val="100000"/>
              </a:lnSpc>
              <a:spcBef>
                <a:spcPts val="0"/>
              </a:spcBef>
              <a:spcAft>
                <a:spcPts val="0"/>
              </a:spcAft>
              <a:buClr>
                <a:srgbClr val="FFFFFF"/>
              </a:buClr>
              <a:buSzPts val="1800"/>
              <a:buChar char="●"/>
            </a:pPr>
            <a:r>
              <a:rPr lang="en-US" sz="1400" i="0" u="none" dirty="0">
                <a:solidFill>
                  <a:srgbClr val="FFFFFF"/>
                </a:solidFill>
                <a:latin typeface="Arial"/>
                <a:ea typeface="Arial"/>
                <a:cs typeface="Arial"/>
                <a:sym typeface="Arial"/>
              </a:rPr>
              <a:t>AI controllable only by humans and in multiple languages</a:t>
            </a:r>
            <a:endParaRPr sz="1400" b="1" dirty="0">
              <a:solidFill>
                <a:srgbClr val="FFFFFF"/>
              </a:solidFill>
              <a:latin typeface="Arial"/>
              <a:ea typeface="Arial"/>
              <a:cs typeface="Arial"/>
              <a:sym typeface="Arial"/>
            </a:endParaRPr>
          </a:p>
          <a:p>
            <a:pPr marL="0" lvl="0" indent="1587" algn="l" rtl="0">
              <a:lnSpc>
                <a:spcPct val="100000"/>
              </a:lnSpc>
              <a:spcBef>
                <a:spcPts val="1000"/>
              </a:spcBef>
              <a:spcAft>
                <a:spcPts val="0"/>
              </a:spcAft>
              <a:buSzPts val="1800"/>
              <a:buNone/>
            </a:pPr>
            <a:endParaRPr sz="1400" dirty="0">
              <a:solidFill>
                <a:srgbClr val="FFFFF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400" b="0" i="0" u="none" dirty="0">
              <a:solidFill>
                <a:srgbClr val="FFFFFF"/>
              </a:solidFill>
              <a:latin typeface="Arial"/>
              <a:ea typeface="Arial"/>
              <a:cs typeface="Arial"/>
              <a:sym typeface="Arial"/>
            </a:endParaRPr>
          </a:p>
        </p:txBody>
      </p:sp>
      <p:pic>
        <p:nvPicPr>
          <p:cNvPr id="291" name="Google Shape;291;p11" title="if-awards-2023-banner.jpg"/>
          <p:cNvPicPr preferRelativeResize="0"/>
          <p:nvPr/>
        </p:nvPicPr>
        <p:blipFill rotWithShape="1">
          <a:blip r:embed="rId3">
            <a:alphaModFix/>
          </a:blip>
          <a:srcRect/>
          <a:stretch/>
        </p:blipFill>
        <p:spPr>
          <a:xfrm>
            <a:off x="704425" y="1511225"/>
            <a:ext cx="5577800" cy="2245825"/>
          </a:xfrm>
          <a:prstGeom prst="rect">
            <a:avLst/>
          </a:prstGeom>
          <a:noFill/>
          <a:ln>
            <a:noFill/>
          </a:ln>
        </p:spPr>
      </p:pic>
      <p:sp>
        <p:nvSpPr>
          <p:cNvPr id="292" name="Google Shape;292;p11"/>
          <p:cNvSpPr txBox="1">
            <a:spLocks noGrp="1"/>
          </p:cNvSpPr>
          <p:nvPr>
            <p:ph type="sldNum" idx="12"/>
          </p:nvPr>
        </p:nvSpPr>
        <p:spPr>
          <a:xfrm>
            <a:off x="11282950" y="407300"/>
            <a:ext cx="578400" cy="3474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15</a:t>
            </a:fld>
            <a:endParaRPr/>
          </a:p>
        </p:txBody>
      </p:sp>
      <p:sp>
        <p:nvSpPr>
          <p:cNvPr id="293" name="Google Shape;293;p11"/>
          <p:cNvSpPr txBox="1"/>
          <p:nvPr/>
        </p:nvSpPr>
        <p:spPr>
          <a:xfrm>
            <a:off x="5851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
        <p:nvSpPr>
          <p:cNvPr id="294" name="Google Shape;294;p11"/>
          <p:cNvSpPr txBox="1"/>
          <p:nvPr/>
        </p:nvSpPr>
        <p:spPr>
          <a:xfrm>
            <a:off x="628225" y="4297275"/>
            <a:ext cx="5300700" cy="923400"/>
          </a:xfrm>
          <a:prstGeom prst="rect">
            <a:avLst/>
          </a:prstGeom>
          <a:noFill/>
          <a:ln>
            <a:noFill/>
          </a:ln>
        </p:spPr>
        <p:txBody>
          <a:bodyPr spcFirstLastPara="1" wrap="square" lIns="91425" tIns="91425" rIns="91425" bIns="91425" anchor="t" anchorCtr="0">
            <a:spAutoFit/>
          </a:bodyPr>
          <a:lstStyle/>
          <a:p>
            <a:pPr marL="0" lvl="0" indent="1587" algn="l" rtl="0">
              <a:spcBef>
                <a:spcPts val="2000"/>
              </a:spcBef>
              <a:spcAft>
                <a:spcPts val="0"/>
              </a:spcAft>
              <a:buNone/>
            </a:pPr>
            <a:r>
              <a:rPr lang="en-US" sz="1600">
                <a:solidFill>
                  <a:schemeClr val="lt1"/>
                </a:solidFill>
              </a:rPr>
              <a:t>As winners of the Association of Professional Futurists Awards in 2023, we have a strong AI ethics ethos baked into the fabric of our operations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299"/>
        <p:cNvGrpSpPr/>
        <p:nvPr/>
      </p:nvGrpSpPr>
      <p:grpSpPr>
        <a:xfrm>
          <a:off x="0" y="0"/>
          <a:ext cx="0" cy="0"/>
          <a:chOff x="0" y="0"/>
          <a:chExt cx="0" cy="0"/>
        </a:xfrm>
      </p:grpSpPr>
      <p:sp>
        <p:nvSpPr>
          <p:cNvPr id="300" name="Google Shape;300;p12"/>
          <p:cNvSpPr txBox="1">
            <a:spLocks noGrp="1"/>
          </p:cNvSpPr>
          <p:nvPr>
            <p:ph type="title"/>
          </p:nvPr>
        </p:nvSpPr>
        <p:spPr>
          <a:xfrm>
            <a:off x="844550" y="460375"/>
            <a:ext cx="2956800" cy="547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Safety &amp; Security</a:t>
            </a:r>
            <a:endParaRPr dirty="0"/>
          </a:p>
        </p:txBody>
      </p:sp>
      <p:sp>
        <p:nvSpPr>
          <p:cNvPr id="301" name="Google Shape;301;p12"/>
          <p:cNvSpPr txBox="1">
            <a:spLocks noGrp="1"/>
          </p:cNvSpPr>
          <p:nvPr>
            <p:ph type="body" idx="1"/>
          </p:nvPr>
        </p:nvSpPr>
        <p:spPr>
          <a:xfrm>
            <a:off x="844550" y="1621200"/>
            <a:ext cx="5200200" cy="4738200"/>
          </a:xfrm>
          <a:prstGeom prst="rect">
            <a:avLst/>
          </a:prstGeom>
          <a:noFill/>
          <a:ln>
            <a:noFill/>
          </a:ln>
        </p:spPr>
        <p:txBody>
          <a:bodyPr spcFirstLastPara="1" wrap="square" lIns="90000" tIns="45000" rIns="90000" bIns="45000" anchor="t" anchorCtr="0">
            <a:noAutofit/>
          </a:bodyPr>
          <a:lstStyle/>
          <a:p>
            <a:pPr marL="457200" lvl="0" indent="-317500" algn="l" rtl="0">
              <a:lnSpc>
                <a:spcPct val="100000"/>
              </a:lnSpc>
              <a:spcBef>
                <a:spcPts val="0"/>
              </a:spcBef>
              <a:spcAft>
                <a:spcPts val="0"/>
              </a:spcAft>
              <a:buClr>
                <a:schemeClr val="lt1"/>
              </a:buClr>
              <a:buSzPts val="1400"/>
              <a:buFont typeface="Arial"/>
              <a:buChar char="●"/>
            </a:pPr>
            <a:r>
              <a:rPr lang="en-US" sz="1400" b="1" i="0" u="none" dirty="0">
                <a:solidFill>
                  <a:schemeClr val="lt1"/>
                </a:solidFill>
                <a:latin typeface="Arial"/>
                <a:ea typeface="Arial"/>
                <a:cs typeface="Arial"/>
                <a:sym typeface="Arial"/>
              </a:rPr>
              <a:t>Adaptive Security Integration: </a:t>
            </a:r>
            <a:r>
              <a:rPr lang="en-US" sz="1400" i="0" u="none" dirty="0">
                <a:solidFill>
                  <a:schemeClr val="lt1"/>
                </a:solidFill>
                <a:latin typeface="Arial"/>
                <a:ea typeface="Arial"/>
                <a:cs typeface="Arial"/>
                <a:sym typeface="Arial"/>
              </a:rPr>
              <a:t>We </a:t>
            </a:r>
            <a:r>
              <a:rPr lang="en-US" sz="1400" i="0" u="none" dirty="0" err="1">
                <a:solidFill>
                  <a:schemeClr val="lt1"/>
                </a:solidFill>
                <a:latin typeface="Arial"/>
                <a:ea typeface="Arial"/>
                <a:cs typeface="Arial"/>
                <a:sym typeface="Arial"/>
              </a:rPr>
              <a:t>utilise</a:t>
            </a:r>
            <a:r>
              <a:rPr lang="en-US" sz="1400" i="0" u="none" dirty="0">
                <a:solidFill>
                  <a:schemeClr val="lt1"/>
                </a:solidFill>
                <a:latin typeface="Arial"/>
                <a:ea typeface="Arial"/>
                <a:cs typeface="Arial"/>
                <a:sym typeface="Arial"/>
              </a:rPr>
              <a:t> near real-time identity-based threat prevention, which continuously assesses user behavior and access risks, to preemptively address potential threats</a:t>
            </a:r>
            <a:endParaRPr sz="1400"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b="1"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Century Gothic"/>
              <a:buChar char="●"/>
            </a:pPr>
            <a:r>
              <a:rPr lang="en-US" sz="1400" b="1" i="0" u="none" dirty="0">
                <a:solidFill>
                  <a:schemeClr val="lt1"/>
                </a:solidFill>
                <a:latin typeface="Arial"/>
                <a:ea typeface="Arial"/>
                <a:cs typeface="Arial"/>
                <a:sym typeface="Arial"/>
              </a:rPr>
              <a:t>Zero Trust Architecture:</a:t>
            </a:r>
            <a:r>
              <a:rPr lang="en-US" sz="1400" i="0" u="none" dirty="0">
                <a:solidFill>
                  <a:schemeClr val="lt1"/>
                </a:solidFill>
                <a:latin typeface="Arial"/>
                <a:ea typeface="Arial"/>
                <a:cs typeface="Arial"/>
                <a:sym typeface="Arial"/>
              </a:rPr>
              <a:t> This approach ensures that all users, both inside and outside the organization, are treated as potential threats, requiring verification for access - no exceptions, ever</a:t>
            </a:r>
            <a:endParaRPr sz="1400" i="0" u="none"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Century Gothic"/>
              <a:buChar char="●"/>
            </a:pPr>
            <a:r>
              <a:rPr lang="en-US" sz="1400" b="1" i="0" u="none" dirty="0">
                <a:solidFill>
                  <a:schemeClr val="lt1"/>
                </a:solidFill>
                <a:latin typeface="Arial"/>
                <a:ea typeface="Arial"/>
                <a:cs typeface="Arial"/>
                <a:sym typeface="Arial"/>
              </a:rPr>
              <a:t>Continuous Monitoring:</a:t>
            </a:r>
            <a:r>
              <a:rPr lang="en-US" sz="1400" i="0" u="none" dirty="0">
                <a:solidFill>
                  <a:schemeClr val="lt1"/>
                </a:solidFill>
                <a:latin typeface="Arial"/>
                <a:ea typeface="Arial"/>
                <a:cs typeface="Arial"/>
                <a:sym typeface="Arial"/>
              </a:rPr>
              <a:t> The platform analyses user actions and can trigger multi-factor authentication when suspicious behavior is detected, enhancing overall security posture</a:t>
            </a:r>
            <a:endParaRPr sz="1400" i="0" u="none" dirty="0">
              <a:solidFill>
                <a:schemeClr val="lt1"/>
              </a:solidFill>
              <a:latin typeface="Arial"/>
              <a:ea typeface="Arial"/>
              <a:cs typeface="Arial"/>
              <a:sym typeface="Arial"/>
            </a:endParaRPr>
          </a:p>
          <a:p>
            <a:pPr marL="0" lvl="0" indent="0" algn="l" rtl="0">
              <a:lnSpc>
                <a:spcPct val="100000"/>
              </a:lnSpc>
              <a:spcBef>
                <a:spcPts val="1000"/>
              </a:spcBef>
              <a:spcAft>
                <a:spcPts val="0"/>
              </a:spcAft>
              <a:buNone/>
            </a:pPr>
            <a:endParaRPr sz="1400" dirty="0">
              <a:solidFill>
                <a:schemeClr val="lt1"/>
              </a:solidFill>
              <a:latin typeface="Arial"/>
              <a:ea typeface="Arial"/>
              <a:cs typeface="Arial"/>
              <a:sym typeface="Arial"/>
            </a:endParaRPr>
          </a:p>
          <a:p>
            <a:pPr marL="457200" lvl="0" indent="-317500" algn="l" rtl="0">
              <a:lnSpc>
                <a:spcPct val="100000"/>
              </a:lnSpc>
              <a:spcBef>
                <a:spcPts val="100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We do not use AI Agents for access</a:t>
            </a:r>
            <a:r>
              <a:rPr lang="en-US" sz="1400" dirty="0">
                <a:solidFill>
                  <a:schemeClr val="lt1"/>
                </a:solidFill>
                <a:latin typeface="Arial"/>
                <a:ea typeface="Arial"/>
                <a:cs typeface="Arial"/>
                <a:sym typeface="Arial"/>
              </a:rPr>
              <a:t>, believing that whilst they are transformative, they present several risks across technical, ethical and societal dimensions</a:t>
            </a:r>
            <a:endParaRPr sz="1400" dirty="0">
              <a:latin typeface="Arial"/>
              <a:ea typeface="Arial"/>
              <a:cs typeface="Arial"/>
              <a:sym typeface="Arial"/>
            </a:endParaRPr>
          </a:p>
        </p:txBody>
      </p:sp>
      <p:sp>
        <p:nvSpPr>
          <p:cNvPr id="302" name="Google Shape;302;p12"/>
          <p:cNvSpPr txBox="1">
            <a:spLocks noGrp="1"/>
          </p:cNvSpPr>
          <p:nvPr>
            <p:ph type="body" idx="1"/>
          </p:nvPr>
        </p:nvSpPr>
        <p:spPr>
          <a:xfrm>
            <a:off x="863600" y="887400"/>
            <a:ext cx="8046600" cy="4638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800"/>
              <a:buNone/>
            </a:pPr>
            <a:r>
              <a:rPr lang="en-US" sz="1800" i="0" u="none" dirty="0">
                <a:solidFill>
                  <a:srgbClr val="FFFFFF"/>
                </a:solidFill>
                <a:latin typeface="Arial"/>
                <a:ea typeface="Arial"/>
                <a:cs typeface="Arial"/>
                <a:sym typeface="Arial"/>
              </a:rPr>
              <a:t>Our strategies collectively</a:t>
            </a:r>
            <a:r>
              <a:rPr lang="en-US" dirty="0">
                <a:latin typeface="Arial"/>
                <a:ea typeface="Arial"/>
                <a:cs typeface="Arial"/>
                <a:sym typeface="Arial"/>
              </a:rPr>
              <a:t> </a:t>
            </a:r>
            <a:r>
              <a:rPr lang="en-US" sz="1800" i="0" u="none" dirty="0">
                <a:solidFill>
                  <a:srgbClr val="FFFFFF"/>
                </a:solidFill>
                <a:latin typeface="Arial"/>
                <a:ea typeface="Arial"/>
                <a:cs typeface="Arial"/>
                <a:sym typeface="Arial"/>
              </a:rPr>
              <a:t>contribute to a secure</a:t>
            </a:r>
            <a:r>
              <a:rPr lang="en-US" dirty="0">
                <a:latin typeface="Arial"/>
                <a:ea typeface="Arial"/>
                <a:cs typeface="Arial"/>
                <a:sym typeface="Arial"/>
              </a:rPr>
              <a:t> </a:t>
            </a:r>
            <a:r>
              <a:rPr lang="en-US" sz="1800" i="0" u="none" dirty="0">
                <a:solidFill>
                  <a:srgbClr val="FFFFFF"/>
                </a:solidFill>
                <a:latin typeface="Arial"/>
                <a:ea typeface="Arial"/>
                <a:cs typeface="Arial"/>
                <a:sym typeface="Arial"/>
              </a:rPr>
              <a:t>environment for users</a:t>
            </a:r>
            <a:endParaRPr sz="1800" i="0" u="none" dirty="0">
              <a:solidFill>
                <a:srgbClr val="0F496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dirty="0">
              <a:solidFill>
                <a:srgbClr val="0F496F"/>
              </a:solidFill>
              <a:latin typeface="Arial"/>
              <a:ea typeface="Arial"/>
              <a:cs typeface="Arial"/>
              <a:sym typeface="Arial"/>
            </a:endParaRPr>
          </a:p>
        </p:txBody>
      </p:sp>
      <p:sp>
        <p:nvSpPr>
          <p:cNvPr id="303" name="Google Shape;303;p12"/>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pic>
        <p:nvPicPr>
          <p:cNvPr id="304" name="Google Shape;304;p12" descr="Safety &amp; Security"/>
          <p:cNvPicPr preferRelativeResize="0"/>
          <p:nvPr/>
        </p:nvPicPr>
        <p:blipFill rotWithShape="1">
          <a:blip r:embed="rId3">
            <a:alphaModFix/>
          </a:blip>
          <a:srcRect/>
          <a:stretch/>
        </p:blipFill>
        <p:spPr>
          <a:xfrm>
            <a:off x="6702550" y="1693500"/>
            <a:ext cx="4595599" cy="4513500"/>
          </a:xfrm>
          <a:prstGeom prst="rect">
            <a:avLst/>
          </a:prstGeom>
          <a:noFill/>
          <a:ln>
            <a:noFill/>
          </a:ln>
        </p:spPr>
      </p:pic>
      <p:sp>
        <p:nvSpPr>
          <p:cNvPr id="305" name="Google Shape;305;p12"/>
          <p:cNvSpPr txBox="1">
            <a:spLocks noGrp="1"/>
          </p:cNvSpPr>
          <p:nvPr>
            <p:ph type="sldNum" idx="12"/>
          </p:nvPr>
        </p:nvSpPr>
        <p:spPr>
          <a:xfrm>
            <a:off x="11298150" y="395275"/>
            <a:ext cx="520500" cy="312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16</a:t>
            </a:fld>
            <a:endParaRPr/>
          </a:p>
        </p:txBody>
      </p:sp>
      <p:sp>
        <p:nvSpPr>
          <p:cNvPr id="306" name="Google Shape;306;p12"/>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311"/>
        <p:cNvGrpSpPr/>
        <p:nvPr/>
      </p:nvGrpSpPr>
      <p:grpSpPr>
        <a:xfrm>
          <a:off x="0" y="0"/>
          <a:ext cx="0" cy="0"/>
          <a:chOff x="0" y="0"/>
          <a:chExt cx="0" cy="0"/>
        </a:xfrm>
      </p:grpSpPr>
      <p:sp>
        <p:nvSpPr>
          <p:cNvPr id="312" name="Google Shape;312;p40"/>
          <p:cNvSpPr txBox="1">
            <a:spLocks noGrp="1"/>
          </p:cNvSpPr>
          <p:nvPr>
            <p:ph type="title"/>
          </p:nvPr>
        </p:nvSpPr>
        <p:spPr>
          <a:xfrm>
            <a:off x="844550" y="384175"/>
            <a:ext cx="10348800" cy="781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Feedback and Testimonials</a:t>
            </a:r>
            <a:endParaRPr sz="2800" b="0" i="0" u="none">
              <a:solidFill>
                <a:srgbClr val="FFFFFF"/>
              </a:solidFill>
              <a:latin typeface="Arial"/>
              <a:ea typeface="Arial"/>
              <a:cs typeface="Arial"/>
              <a:sym typeface="Arial"/>
            </a:endParaRPr>
          </a:p>
          <a:p>
            <a:pPr marL="0" lvl="0" indent="0" algn="l" rtl="0">
              <a:lnSpc>
                <a:spcPct val="100000"/>
              </a:lnSpc>
              <a:spcBef>
                <a:spcPts val="0"/>
              </a:spcBef>
              <a:spcAft>
                <a:spcPts val="0"/>
              </a:spcAft>
              <a:buSzPts val="2800"/>
              <a:buNone/>
            </a:pPr>
            <a:r>
              <a:rPr lang="en-US" sz="1600">
                <a:latin typeface="Arial"/>
                <a:ea typeface="Arial"/>
                <a:cs typeface="Arial"/>
                <a:sym typeface="Arial"/>
              </a:rPr>
              <a:t>A few of many - all of which can be accessed and verified on our website: https://www.preempt.life/feedback.html</a:t>
            </a:r>
            <a:endParaRPr sz="1600">
              <a:latin typeface="Arial"/>
              <a:ea typeface="Arial"/>
              <a:cs typeface="Arial"/>
              <a:sym typeface="Arial"/>
            </a:endParaRPr>
          </a:p>
        </p:txBody>
      </p:sp>
      <p:sp>
        <p:nvSpPr>
          <p:cNvPr id="313" name="Google Shape;313;p40"/>
          <p:cNvSpPr txBox="1">
            <a:spLocks noGrp="1"/>
          </p:cNvSpPr>
          <p:nvPr>
            <p:ph type="body" idx="1"/>
          </p:nvPr>
        </p:nvSpPr>
        <p:spPr>
          <a:xfrm>
            <a:off x="711200" y="1337225"/>
            <a:ext cx="10689000" cy="5026800"/>
          </a:xfrm>
          <a:prstGeom prst="rect">
            <a:avLst/>
          </a:prstGeom>
          <a:noFill/>
          <a:ln>
            <a:noFill/>
          </a:ln>
        </p:spPr>
        <p:txBody>
          <a:bodyPr spcFirstLastPara="1" wrap="square" lIns="90000" tIns="45000" rIns="90000" bIns="45000" anchor="t" anchorCtr="0">
            <a:noAutofit/>
          </a:bodyPr>
          <a:lstStyle/>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I came up with a question and submitted it along with a lot of context to PreEmpt. The first thing PreEmpt did was to tell me that my question could be improved! So I took it’s suggestion and submitted my question. Five hours of compute time later, out popped my comprehensive answer. I was literally blown away by the quality and depth of the response.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Rob Baldock, MD - Clustre Solutions Brokers -UK</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What you are doing left me feeling like I just unlocked a magic door (was definitely the most impressive thing I’ve seen in years)!</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Jon Gress, CEO - The Metaverse Construction Company LL</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By partnering with PreEmpt.life we were able to bring together the very best of AI and human intelligence, with an approach to strategic foresight and workshop design that saved huge amounts of resource, meaning we had all the more room to focus on co-creation, engagement, and delivery.</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Emily King, Emily King Associates, UK</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As the City of London’s leading think tank, PreEmpt helps us reimagine our approach to problem-solving. PreEmpt forms part of our methodology to ensure we take in the widest possible universe of potential problems and solutions, while the system ensures we are not overwhelmed. All in all, PreEmpt is one of the best tools in our toolkit.</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Michael Mainelli, Professor, Chairman of Z/Yen Group &amp; Late Lord Mayor of London 2023-2024</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PreEmpt is the next stage in the evolution of tools to assist decision-makers in better understanding the competitive environment. By integrating many tools and analytical techniques, Preempt life makes it possible to be better prepared for what is a more uncertain future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Jonathan Calof, Professor, University of Ottawa SCIP/CI Fellow</a:t>
            </a:r>
            <a:endParaRPr sz="1250" b="1"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i="1">
                <a:solidFill>
                  <a:srgbClr val="FFFFFF"/>
                </a:solidFill>
                <a:latin typeface="Arial"/>
                <a:ea typeface="Arial"/>
                <a:cs typeface="Arial"/>
                <a:sym typeface="Arial"/>
              </a:rPr>
              <a:t> </a:t>
            </a:r>
            <a:endParaRPr sz="1250" i="1">
              <a:solidFill>
                <a:srgbClr val="FFFFFF"/>
              </a:solidFill>
              <a:latin typeface="Arial"/>
              <a:ea typeface="Arial"/>
              <a:cs typeface="Arial"/>
              <a:sym typeface="Arial"/>
            </a:endParaRPr>
          </a:p>
          <a:p>
            <a:pPr marL="457200" lvl="0" indent="-307975" algn="l" rtl="0">
              <a:lnSpc>
                <a:spcPct val="99000"/>
              </a:lnSpc>
              <a:spcBef>
                <a:spcPts val="0"/>
              </a:spcBef>
              <a:spcAft>
                <a:spcPts val="0"/>
              </a:spcAft>
              <a:buClr>
                <a:srgbClr val="FFFFFF"/>
              </a:buClr>
              <a:buSzPts val="1250"/>
              <a:buFont typeface="Arial"/>
              <a:buChar char="●"/>
            </a:pPr>
            <a:r>
              <a:rPr lang="en-US" sz="1250" i="1">
                <a:solidFill>
                  <a:srgbClr val="FFFFFF"/>
                </a:solidFill>
                <a:latin typeface="Arial"/>
                <a:ea typeface="Arial"/>
                <a:cs typeface="Arial"/>
                <a:sym typeface="Arial"/>
              </a:rPr>
              <a:t>I found PreEmpt to be unbelievably quick in ingesting large quantities of human written content, and then producing a well written and articulate summary. As with previous AI platforms I had expected to find elements of truth conflated with fiction, but I was astonished to find the output from PreEmpt was both concise and accurate.</a:t>
            </a:r>
            <a:endParaRPr sz="1250" i="1">
              <a:solidFill>
                <a:srgbClr val="FFFFFF"/>
              </a:solidFill>
              <a:latin typeface="Arial"/>
              <a:ea typeface="Arial"/>
              <a:cs typeface="Arial"/>
              <a:sym typeface="Arial"/>
            </a:endParaRPr>
          </a:p>
          <a:p>
            <a:pPr marL="457200" lvl="0" indent="0" algn="l" rtl="0">
              <a:lnSpc>
                <a:spcPct val="99000"/>
              </a:lnSpc>
              <a:spcBef>
                <a:spcPts val="0"/>
              </a:spcBef>
              <a:spcAft>
                <a:spcPts val="0"/>
              </a:spcAft>
              <a:buNone/>
            </a:pPr>
            <a:r>
              <a:rPr lang="en-US" sz="1250" b="1" i="1">
                <a:solidFill>
                  <a:srgbClr val="FFFFFF"/>
                </a:solidFill>
                <a:latin typeface="Arial"/>
                <a:ea typeface="Arial"/>
                <a:cs typeface="Arial"/>
                <a:sym typeface="Arial"/>
              </a:rPr>
              <a:t> Michael Taylor, CEO - Matrix Connexions, UK</a:t>
            </a:r>
            <a:endParaRPr sz="1150" b="1" i="1">
              <a:solidFill>
                <a:srgbClr val="FFFFFF"/>
              </a:solidFill>
              <a:highlight>
                <a:srgbClr val="FFFFFF"/>
              </a:highlight>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a:solidFill>
                <a:srgbClr val="0F496F"/>
              </a:solidFill>
              <a:latin typeface="Arial"/>
              <a:ea typeface="Arial"/>
              <a:cs typeface="Arial"/>
              <a:sym typeface="Arial"/>
            </a:endParaRPr>
          </a:p>
        </p:txBody>
      </p:sp>
      <p:sp>
        <p:nvSpPr>
          <p:cNvPr id="314" name="Google Shape;314;p40"/>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sp>
        <p:nvSpPr>
          <p:cNvPr id="315" name="Google Shape;315;p40"/>
          <p:cNvSpPr txBox="1">
            <a:spLocks noGrp="1"/>
          </p:cNvSpPr>
          <p:nvPr>
            <p:ph type="sldNum" idx="12"/>
          </p:nvPr>
        </p:nvSpPr>
        <p:spPr>
          <a:xfrm>
            <a:off x="11269550" y="438025"/>
            <a:ext cx="566100" cy="3456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17</a:t>
            </a:fld>
            <a:endParaRPr/>
          </a:p>
        </p:txBody>
      </p:sp>
      <p:sp>
        <p:nvSpPr>
          <p:cNvPr id="316" name="Google Shape;316;p40"/>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844549" y="536575"/>
            <a:ext cx="4975805" cy="5472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dirty="0">
                <a:solidFill>
                  <a:srgbClr val="FFFFFF"/>
                </a:solidFill>
                <a:latin typeface="Arial"/>
                <a:ea typeface="Arial"/>
                <a:cs typeface="Arial"/>
                <a:sym typeface="Arial"/>
              </a:rPr>
              <a:t>The </a:t>
            </a:r>
            <a:r>
              <a:rPr lang="en-US" sz="2800" b="0" i="0" u="none" dirty="0" err="1">
                <a:solidFill>
                  <a:srgbClr val="FFFFFF"/>
                </a:solidFill>
                <a:latin typeface="Arial"/>
                <a:ea typeface="Arial"/>
                <a:cs typeface="Arial"/>
                <a:sym typeface="Arial"/>
              </a:rPr>
              <a:t>PreEmpt</a:t>
            </a:r>
            <a:r>
              <a:rPr lang="en-US" sz="2800" b="0" i="0" u="none" dirty="0">
                <a:solidFill>
                  <a:srgbClr val="FFFFFF"/>
                </a:solidFill>
                <a:latin typeface="Arial"/>
                <a:ea typeface="Arial"/>
                <a:cs typeface="Arial"/>
                <a:sym typeface="Arial"/>
              </a:rPr>
              <a:t> Roadmap</a:t>
            </a:r>
            <a:endParaRPr dirty="0"/>
          </a:p>
        </p:txBody>
      </p:sp>
      <p:sp>
        <p:nvSpPr>
          <p:cNvPr id="323" name="Google Shape;323;p41"/>
          <p:cNvSpPr txBox="1">
            <a:spLocks noGrp="1"/>
          </p:cNvSpPr>
          <p:nvPr>
            <p:ph type="body" idx="1"/>
          </p:nvPr>
        </p:nvSpPr>
        <p:spPr>
          <a:xfrm>
            <a:off x="6349050" y="2066225"/>
            <a:ext cx="5078400" cy="3461700"/>
          </a:xfrm>
          <a:prstGeom prst="rect">
            <a:avLst/>
          </a:prstGeom>
          <a:noFill/>
          <a:ln>
            <a:noFill/>
          </a:ln>
        </p:spPr>
        <p:txBody>
          <a:bodyPr spcFirstLastPara="1" wrap="square" lIns="90000" tIns="45000" rIns="90000" bIns="45000" anchor="t" anchorCtr="0">
            <a:noAutofit/>
          </a:bodyPr>
          <a:lstStyle/>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Improved Visualization and UI</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Hypergraphs and Virtual Reality</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Interoperability</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Predictive Analytics</a:t>
            </a:r>
            <a:endParaRPr sz="1400" dirty="0">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Leverage Quantum Computing power</a:t>
            </a:r>
          </a:p>
          <a:p>
            <a:pPr marL="457200" lvl="0" indent="-330200" algn="l" rtl="0">
              <a:lnSpc>
                <a:spcPct val="100000"/>
              </a:lnSpc>
              <a:spcBef>
                <a:spcPts val="0"/>
              </a:spcBef>
              <a:spcAft>
                <a:spcPts val="0"/>
              </a:spcAft>
              <a:buClr>
                <a:srgbClr val="FFFFFF"/>
              </a:buClr>
              <a:buSzPts val="1600"/>
              <a:buChar char="●"/>
            </a:pPr>
            <a:endParaRPr lang="en-US"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Critical Friends and Research</a:t>
            </a:r>
            <a:endParaRPr sz="1400" dirty="0">
              <a:solidFill>
                <a:srgbClr val="FFFFFF"/>
              </a:solidFill>
              <a:latin typeface="+mn-lt"/>
              <a:ea typeface="Arial"/>
              <a:cs typeface="Arial"/>
              <a:sym typeface="Arial"/>
            </a:endParaRPr>
          </a:p>
          <a:p>
            <a:pPr marL="0" lvl="0" indent="0" algn="l" rtl="0">
              <a:lnSpc>
                <a:spcPct val="100000"/>
              </a:lnSpc>
              <a:spcBef>
                <a:spcPts val="0"/>
              </a:spcBef>
              <a:spcAft>
                <a:spcPts val="0"/>
              </a:spcAft>
              <a:buNone/>
            </a:pPr>
            <a:endParaRPr sz="1400" dirty="0">
              <a:solidFill>
                <a:srgbClr val="FFFFFF"/>
              </a:solidFill>
              <a:latin typeface="+mn-lt"/>
              <a:ea typeface="Arial"/>
              <a:cs typeface="Arial"/>
              <a:sym typeface="Arial"/>
            </a:endParaRPr>
          </a:p>
          <a:p>
            <a:pPr marL="457200" lvl="0" indent="-330200" algn="l" rtl="0">
              <a:lnSpc>
                <a:spcPct val="100000"/>
              </a:lnSpc>
              <a:spcBef>
                <a:spcPts val="0"/>
              </a:spcBef>
              <a:spcAft>
                <a:spcPts val="0"/>
              </a:spcAft>
              <a:buClr>
                <a:srgbClr val="FFFFFF"/>
              </a:buClr>
              <a:buSzPts val="1600"/>
              <a:buChar char="●"/>
            </a:pPr>
            <a:r>
              <a:rPr lang="en-US" sz="1400" dirty="0">
                <a:solidFill>
                  <a:srgbClr val="FFFFFF"/>
                </a:solidFill>
                <a:latin typeface="+mn-lt"/>
                <a:ea typeface="Arial"/>
                <a:cs typeface="Arial"/>
                <a:sym typeface="Arial"/>
              </a:rPr>
              <a:t>Recursive Criticism and Improvement (RCI)</a:t>
            </a:r>
            <a:endParaRPr sz="1400" dirty="0">
              <a:solidFill>
                <a:srgbClr val="FFFFFF"/>
              </a:solidFill>
              <a:latin typeface="+mn-lt"/>
              <a:ea typeface="Arial"/>
              <a:cs typeface="Arial"/>
              <a:sym typeface="Arial"/>
            </a:endParaRPr>
          </a:p>
          <a:p>
            <a:pPr marL="284162" lvl="0" indent="-201293" algn="l" rtl="0">
              <a:lnSpc>
                <a:spcPct val="100000"/>
              </a:lnSpc>
              <a:spcBef>
                <a:spcPts val="0"/>
              </a:spcBef>
              <a:spcAft>
                <a:spcPts val="0"/>
              </a:spcAft>
              <a:buClr>
                <a:srgbClr val="FFFFFF"/>
              </a:buClr>
              <a:buSzPts val="1280"/>
              <a:buFont typeface="Arial"/>
              <a:buNone/>
            </a:pPr>
            <a:endParaRPr sz="1400" dirty="0">
              <a:solidFill>
                <a:srgbClr val="FFFFFF"/>
              </a:solidFill>
              <a:latin typeface="+mn-lt"/>
            </a:endParaRPr>
          </a:p>
          <a:p>
            <a:pPr marL="284162" lvl="0" indent="-201293" algn="l" rtl="0">
              <a:lnSpc>
                <a:spcPct val="100000"/>
              </a:lnSpc>
              <a:spcBef>
                <a:spcPts val="0"/>
              </a:spcBef>
              <a:spcAft>
                <a:spcPts val="0"/>
              </a:spcAft>
              <a:buClr>
                <a:srgbClr val="FFFFFF"/>
              </a:buClr>
              <a:buSzPts val="1280"/>
              <a:buFont typeface="Arial"/>
              <a:buNone/>
            </a:pPr>
            <a:endParaRPr sz="1400" dirty="0">
              <a:latin typeface="+mn-lt"/>
            </a:endParaRPr>
          </a:p>
        </p:txBody>
      </p:sp>
      <p:sp>
        <p:nvSpPr>
          <p:cNvPr id="324" name="Google Shape;324;p41"/>
          <p:cNvSpPr txBox="1">
            <a:spLocks noGrp="1"/>
          </p:cNvSpPr>
          <p:nvPr>
            <p:ph type="body" idx="1"/>
          </p:nvPr>
        </p:nvSpPr>
        <p:spPr>
          <a:xfrm>
            <a:off x="863600" y="1039800"/>
            <a:ext cx="10308000" cy="6396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800"/>
              <a:buNone/>
            </a:pPr>
            <a:r>
              <a:rPr lang="en-US" sz="1800" i="0" u="none" dirty="0">
                <a:solidFill>
                  <a:srgbClr val="FFFFFF"/>
                </a:solidFill>
                <a:latin typeface="Arial"/>
                <a:ea typeface="Arial"/>
                <a:cs typeface="Arial"/>
                <a:sym typeface="Arial"/>
              </a:rPr>
              <a:t>Major developments </a:t>
            </a:r>
            <a:r>
              <a:rPr lang="en-US" sz="1800" dirty="0">
                <a:solidFill>
                  <a:srgbClr val="FFFFFF"/>
                </a:solidFill>
                <a:latin typeface="Arial"/>
                <a:ea typeface="Arial"/>
                <a:cs typeface="Arial"/>
                <a:sym typeface="Arial"/>
              </a:rPr>
              <a:t>in progress</a:t>
            </a:r>
            <a:r>
              <a:rPr lang="en-US" sz="1800" i="0" u="none" dirty="0">
                <a:solidFill>
                  <a:srgbClr val="FFFFFF"/>
                </a:solidFill>
                <a:latin typeface="Arial"/>
                <a:ea typeface="Arial"/>
                <a:cs typeface="Arial"/>
                <a:sym typeface="Arial"/>
              </a:rPr>
              <a:t> … but clients and </a:t>
            </a:r>
            <a:r>
              <a:rPr lang="en-US" sz="1800" dirty="0">
                <a:solidFill>
                  <a:srgbClr val="FFFFFF"/>
                </a:solidFill>
                <a:latin typeface="Arial"/>
                <a:ea typeface="Arial"/>
                <a:cs typeface="Arial"/>
                <a:sym typeface="Arial"/>
              </a:rPr>
              <a:t>t</a:t>
            </a:r>
            <a:r>
              <a:rPr lang="en-US" sz="1800" i="0" u="none" dirty="0">
                <a:solidFill>
                  <a:srgbClr val="FFFFFF"/>
                </a:solidFill>
                <a:latin typeface="Arial"/>
                <a:ea typeface="Arial"/>
                <a:cs typeface="Arial"/>
                <a:sym typeface="Arial"/>
              </a:rPr>
              <a:t>echnology advancements will reveal other areas to consider</a:t>
            </a:r>
            <a:endParaRPr sz="1800" i="0" u="none" dirty="0">
              <a:solidFill>
                <a:srgbClr val="0F496F"/>
              </a:solidFill>
              <a:latin typeface="Arial"/>
              <a:ea typeface="Arial"/>
              <a:cs typeface="Arial"/>
              <a:sym typeface="Arial"/>
            </a:endParaRPr>
          </a:p>
          <a:p>
            <a:pPr marL="342900" lvl="0" indent="-342900" algn="l" rtl="0">
              <a:lnSpc>
                <a:spcPct val="99000"/>
              </a:lnSpc>
              <a:spcBef>
                <a:spcPts val="600"/>
              </a:spcBef>
              <a:spcAft>
                <a:spcPts val="0"/>
              </a:spcAft>
              <a:buSzPts val="1400"/>
              <a:buNone/>
            </a:pPr>
            <a:endParaRPr sz="1800" i="0" u="none" dirty="0">
              <a:solidFill>
                <a:srgbClr val="0F496F"/>
              </a:solidFill>
              <a:latin typeface="Arial"/>
              <a:ea typeface="Arial"/>
              <a:cs typeface="Arial"/>
              <a:sym typeface="Arial"/>
            </a:endParaRPr>
          </a:p>
        </p:txBody>
      </p:sp>
      <p:sp>
        <p:nvSpPr>
          <p:cNvPr id="325" name="Google Shape;325;p41"/>
          <p:cNvSpPr txBox="1"/>
          <p:nvPr/>
        </p:nvSpPr>
        <p:spPr>
          <a:xfrm>
            <a:off x="-4762" y="-320675"/>
            <a:ext cx="231775" cy="63976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FFFFFF"/>
              </a:buClr>
              <a:buSzPts val="1200"/>
              <a:buFont typeface="Arial"/>
              <a:buNone/>
            </a:pPr>
            <a:r>
              <a:rPr lang="en-US" sz="1200" b="0" i="0" u="none" strike="noStrike" cap="none">
                <a:solidFill>
                  <a:srgbClr val="FFFFF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F"/>
              </a:buClr>
              <a:buSzPts val="1200"/>
              <a:buFont typeface="Times New Roman"/>
              <a:buNone/>
            </a:pPr>
            <a:br>
              <a:rPr lang="en-US" sz="1200" b="0" i="0" u="none" strike="noStrike" cap="none">
                <a:solidFill>
                  <a:srgbClr val="FFFFFF"/>
                </a:solidFill>
                <a:latin typeface="Times New Roman"/>
                <a:ea typeface="Times New Roman"/>
                <a:cs typeface="Times New Roman"/>
                <a:sym typeface="Times New Roman"/>
              </a:rPr>
            </a:br>
            <a:endParaRPr sz="1400" b="0" i="0" u="none" strike="noStrike" cap="none">
              <a:solidFill>
                <a:srgbClr val="000000"/>
              </a:solidFill>
              <a:latin typeface="Arial"/>
              <a:ea typeface="Arial"/>
              <a:cs typeface="Arial"/>
              <a:sym typeface="Arial"/>
            </a:endParaRPr>
          </a:p>
        </p:txBody>
      </p:sp>
      <p:pic>
        <p:nvPicPr>
          <p:cNvPr id="326" name="Google Shape;326;p41"/>
          <p:cNvPicPr preferRelativeResize="0"/>
          <p:nvPr/>
        </p:nvPicPr>
        <p:blipFill rotWithShape="1">
          <a:blip r:embed="rId3">
            <a:alphaModFix/>
          </a:blip>
          <a:srcRect/>
          <a:stretch/>
        </p:blipFill>
        <p:spPr>
          <a:xfrm>
            <a:off x="863600" y="2064525"/>
            <a:ext cx="5078400" cy="3385592"/>
          </a:xfrm>
          <a:prstGeom prst="rect">
            <a:avLst/>
          </a:prstGeom>
          <a:noFill/>
          <a:ln>
            <a:noFill/>
          </a:ln>
        </p:spPr>
      </p:pic>
      <p:sp>
        <p:nvSpPr>
          <p:cNvPr id="327" name="Google Shape;327;p41"/>
          <p:cNvSpPr txBox="1"/>
          <p:nvPr/>
        </p:nvSpPr>
        <p:spPr>
          <a:xfrm>
            <a:off x="730250" y="5831075"/>
            <a:ext cx="105747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800" i="0" u="none" strike="noStrike" cap="none">
                <a:solidFill>
                  <a:srgbClr val="FFFFFF"/>
                </a:solidFill>
              </a:rPr>
              <a:t>Let PreEmpt be your guide to Intelligent Decisions.   </a:t>
            </a:r>
            <a:r>
              <a:rPr lang="en-US" sz="1800">
                <a:solidFill>
                  <a:srgbClr val="FFFFFF"/>
                </a:solidFill>
              </a:rPr>
              <a:t>Find your way</a:t>
            </a:r>
            <a:r>
              <a:rPr lang="en-US" sz="1800" i="0" u="none" strike="noStrike" cap="none">
                <a:solidFill>
                  <a:srgbClr val="FFFFFF"/>
                </a:solidFill>
              </a:rPr>
              <a:t> at: PreEmpt.Life</a:t>
            </a:r>
            <a:endParaRPr sz="1800" i="0" u="none" strike="noStrike" cap="none">
              <a:solidFill>
                <a:srgbClr val="FFFFFF"/>
              </a:solidFill>
            </a:endParaRPr>
          </a:p>
        </p:txBody>
      </p:sp>
      <p:sp>
        <p:nvSpPr>
          <p:cNvPr id="328" name="Google Shape;328;p41"/>
          <p:cNvSpPr txBox="1">
            <a:spLocks noGrp="1"/>
          </p:cNvSpPr>
          <p:nvPr>
            <p:ph type="sldNum" idx="12"/>
          </p:nvPr>
        </p:nvSpPr>
        <p:spPr>
          <a:xfrm>
            <a:off x="11264600" y="413650"/>
            <a:ext cx="566100" cy="3456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fld id="{00000000-1234-1234-1234-123412341234}" type="slidenum">
              <a:rPr lang="en-US"/>
              <a:t>18</a:t>
            </a:fld>
            <a:endParaRPr/>
          </a:p>
        </p:txBody>
      </p:sp>
      <p:sp>
        <p:nvSpPr>
          <p:cNvPr id="329" name="Google Shape;329;p41"/>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3">
          <a:extLst>
            <a:ext uri="{FF2B5EF4-FFF2-40B4-BE49-F238E27FC236}">
              <a16:creationId xmlns:a16="http://schemas.microsoft.com/office/drawing/2014/main" id="{37613119-0071-E90B-C6D8-AEBADAC80787}"/>
            </a:ext>
          </a:extLst>
        </p:cNvPr>
        <p:cNvGrpSpPr/>
        <p:nvPr/>
      </p:nvGrpSpPr>
      <p:grpSpPr>
        <a:xfrm>
          <a:off x="0" y="0"/>
          <a:ext cx="0" cy="0"/>
          <a:chOff x="0" y="0"/>
          <a:chExt cx="0" cy="0"/>
        </a:xfrm>
      </p:grpSpPr>
      <p:sp>
        <p:nvSpPr>
          <p:cNvPr id="164" name="Google Shape;164;p6">
            <a:extLst>
              <a:ext uri="{FF2B5EF4-FFF2-40B4-BE49-F238E27FC236}">
                <a16:creationId xmlns:a16="http://schemas.microsoft.com/office/drawing/2014/main" id="{23931CEB-8448-8FBD-D530-0D029F7677C3}"/>
              </a:ext>
            </a:extLst>
          </p:cNvPr>
          <p:cNvSpPr txBox="1">
            <a:spLocks noGrp="1"/>
          </p:cNvSpPr>
          <p:nvPr>
            <p:ph type="title"/>
          </p:nvPr>
        </p:nvSpPr>
        <p:spPr>
          <a:xfrm>
            <a:off x="560375" y="460125"/>
            <a:ext cx="9096374" cy="13971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400" b="0" i="0" u="none" dirty="0" err="1">
                <a:solidFill>
                  <a:srgbClr val="FFFFFF"/>
                </a:solidFill>
                <a:latin typeface="Arial"/>
                <a:ea typeface="Arial"/>
                <a:cs typeface="Arial"/>
                <a:sym typeface="Arial"/>
              </a:rPr>
              <a:t>Pre</a:t>
            </a:r>
            <a:r>
              <a:rPr lang="en-US" sz="2400" dirty="0" err="1">
                <a:latin typeface="Arial"/>
                <a:ea typeface="Arial"/>
                <a:cs typeface="Arial"/>
                <a:sym typeface="Arial"/>
              </a:rPr>
              <a:t>E</a:t>
            </a:r>
            <a:r>
              <a:rPr lang="en-US" sz="2400" b="0" i="0" u="none" dirty="0" err="1">
                <a:solidFill>
                  <a:srgbClr val="FFFFFF"/>
                </a:solidFill>
                <a:latin typeface="Arial"/>
                <a:ea typeface="Arial"/>
                <a:cs typeface="Arial"/>
                <a:sym typeface="Arial"/>
              </a:rPr>
              <a:t>mpt</a:t>
            </a:r>
            <a:r>
              <a:rPr lang="en-US" sz="2400" b="0" i="0" u="none" dirty="0">
                <a:solidFill>
                  <a:srgbClr val="FFFFFF"/>
                </a:solidFill>
                <a:latin typeface="Arial"/>
                <a:ea typeface="Arial"/>
                <a:cs typeface="Arial"/>
                <a:sym typeface="Arial"/>
              </a:rPr>
              <a:t> Vision</a:t>
            </a:r>
            <a:endParaRPr sz="1600" b="0" i="0" u="none" dirty="0">
              <a:solidFill>
                <a:srgbClr val="FFFFFF"/>
              </a:solidFill>
              <a:latin typeface="Arial"/>
              <a:ea typeface="Arial"/>
              <a:cs typeface="Arial"/>
              <a:sym typeface="Arial"/>
            </a:endParaRPr>
          </a:p>
          <a:p>
            <a:pPr>
              <a:lnSpc>
                <a:spcPct val="100000"/>
              </a:lnSpc>
              <a:buSzPts val="2800"/>
            </a:pPr>
            <a:br>
              <a:rPr lang="en-US" sz="1600" dirty="0">
                <a:latin typeface="Arial"/>
                <a:ea typeface="Arial"/>
                <a:cs typeface="Arial"/>
                <a:sym typeface="Arial"/>
              </a:rPr>
            </a:br>
            <a:r>
              <a:rPr lang="en-GB" sz="1600" i="1" dirty="0">
                <a:solidFill>
                  <a:schemeClr val="lt1"/>
                </a:solidFill>
                <a:latin typeface="Arial"/>
                <a:cs typeface="Arial"/>
              </a:rPr>
              <a:t>To democratize strategic foresight and decision intelligence—making advanced, AI-driven futures thinking and scenario planning accessible, participatory, and actionable for all people and organizations, regardless of size, budget, or sector. </a:t>
            </a:r>
            <a:br>
              <a:rPr lang="en-GB" sz="1600" i="1" dirty="0">
                <a:solidFill>
                  <a:schemeClr val="lt1"/>
                </a:solidFill>
                <a:latin typeface="Arial"/>
                <a:cs typeface="Arial"/>
              </a:rPr>
            </a:br>
            <a:endParaRPr sz="1600" dirty="0">
              <a:latin typeface="Arial"/>
              <a:ea typeface="Arial"/>
              <a:cs typeface="Arial"/>
              <a:sym typeface="Arial"/>
            </a:endParaRPr>
          </a:p>
        </p:txBody>
      </p:sp>
      <p:pic>
        <p:nvPicPr>
          <p:cNvPr id="166" name="Google Shape;166;p6">
            <a:extLst>
              <a:ext uri="{FF2B5EF4-FFF2-40B4-BE49-F238E27FC236}">
                <a16:creationId xmlns:a16="http://schemas.microsoft.com/office/drawing/2014/main" id="{E0878B3B-19D9-99A7-CEB1-14E26FCC2231}"/>
              </a:ext>
            </a:extLst>
          </p:cNvPr>
          <p:cNvPicPr preferRelativeResize="0"/>
          <p:nvPr/>
        </p:nvPicPr>
        <p:blipFill rotWithShape="1">
          <a:blip r:embed="rId3">
            <a:alphaModFix/>
          </a:blip>
          <a:srcRect/>
          <a:stretch/>
        </p:blipFill>
        <p:spPr>
          <a:xfrm>
            <a:off x="7671987" y="2093720"/>
            <a:ext cx="4159938" cy="3009214"/>
          </a:xfrm>
          <a:prstGeom prst="rect">
            <a:avLst/>
          </a:prstGeom>
          <a:noFill/>
          <a:ln>
            <a:noFill/>
          </a:ln>
        </p:spPr>
      </p:pic>
      <p:sp>
        <p:nvSpPr>
          <p:cNvPr id="167" name="Google Shape;167;p6">
            <a:extLst>
              <a:ext uri="{FF2B5EF4-FFF2-40B4-BE49-F238E27FC236}">
                <a16:creationId xmlns:a16="http://schemas.microsoft.com/office/drawing/2014/main" id="{B6E8DDCF-2EC0-2C2D-7BD9-96D798783299}"/>
              </a:ext>
            </a:extLst>
          </p:cNvPr>
          <p:cNvSpPr txBox="1">
            <a:spLocks noGrp="1"/>
          </p:cNvSpPr>
          <p:nvPr>
            <p:ph type="sldNum" idx="12"/>
          </p:nvPr>
        </p:nvSpPr>
        <p:spPr>
          <a:xfrm>
            <a:off x="11265825" y="460125"/>
            <a:ext cx="566100" cy="354000"/>
          </a:xfrm>
          <a:prstGeom prst="rect">
            <a:avLst/>
          </a:prstGeom>
        </p:spPr>
        <p:txBody>
          <a:bodyPr spcFirstLastPara="1" wrap="square" lIns="90000" tIns="45000" rIns="90000" bIns="45000" anchor="t"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1800"/>
              <a:buFont typeface="Century Gothic"/>
              <a:buNone/>
              <a:tabLst/>
              <a:defRPr/>
            </a:pPr>
            <a:r>
              <a:rPr kumimoji="0" lang="en-US" sz="1800" b="0" i="0" u="none" strike="noStrike" kern="0" cap="none" spc="0" normalizeH="0" baseline="0" noProof="0">
                <a:ln>
                  <a:noFill/>
                </a:ln>
                <a:solidFill>
                  <a:srgbClr val="FFFFFF"/>
                </a:solidFill>
                <a:effectLst/>
                <a:uLnTx/>
                <a:uFillTx/>
                <a:latin typeface="Century Gothic"/>
                <a:sym typeface="Century Gothic"/>
              </a:rPr>
              <a:t>0</a:t>
            </a:r>
            <a:fld id="{00000000-1234-1234-1234-123412341234}" type="slidenum">
              <a:rPr kumimoji="0" lang="en-US" sz="1800" b="0" i="0" u="none" strike="noStrike" kern="0" cap="none" spc="0" normalizeH="0" baseline="0" noProof="0">
                <a:ln>
                  <a:noFill/>
                </a:ln>
                <a:solidFill>
                  <a:srgbClr val="FFFFFF"/>
                </a:solidFill>
                <a:effectLst/>
                <a:uLnTx/>
                <a:uFillTx/>
                <a:latin typeface="Century Gothic"/>
                <a:sym typeface="Century Gothic"/>
              </a:rPr>
              <a:pPr marL="0" marR="0" lvl="0" indent="0" algn="l" defTabSz="914400" rtl="0" eaLnBrk="1" fontAlgn="auto" latinLnBrk="0" hangingPunct="1">
                <a:lnSpc>
                  <a:spcPct val="100000"/>
                </a:lnSpc>
                <a:spcBef>
                  <a:spcPts val="0"/>
                </a:spcBef>
                <a:spcAft>
                  <a:spcPts val="0"/>
                </a:spcAft>
                <a:buClr>
                  <a:srgbClr val="FFFFFF"/>
                </a:buClr>
                <a:buSzPts val="1800"/>
                <a:buFont typeface="Century Gothic"/>
                <a:buNone/>
                <a:tabLst/>
                <a:defRPr/>
              </a:pPr>
              <a:t>2</a:t>
            </a:fld>
            <a:endParaRPr kumimoji="0" sz="1800" b="0" i="0" u="none" strike="noStrike" kern="0" cap="none" spc="0" normalizeH="0" baseline="0" noProof="0">
              <a:ln>
                <a:noFill/>
              </a:ln>
              <a:solidFill>
                <a:srgbClr val="FFFFFF"/>
              </a:solidFill>
              <a:effectLst/>
              <a:uLnTx/>
              <a:uFillTx/>
              <a:latin typeface="Century Gothic"/>
              <a:sym typeface="Century Gothic"/>
            </a:endParaRPr>
          </a:p>
        </p:txBody>
      </p:sp>
      <p:sp>
        <p:nvSpPr>
          <p:cNvPr id="168" name="Google Shape;168;p6">
            <a:extLst>
              <a:ext uri="{FF2B5EF4-FFF2-40B4-BE49-F238E27FC236}">
                <a16:creationId xmlns:a16="http://schemas.microsoft.com/office/drawing/2014/main" id="{A2C0EC67-DB75-9F4F-B92D-F664AAD790F6}"/>
              </a:ext>
            </a:extLst>
          </p:cNvPr>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1" i="0" u="none" strike="noStrike" kern="0" cap="none" spc="0" normalizeH="0" baseline="0" noProof="0">
                <a:ln>
                  <a:noFill/>
                </a:ln>
                <a:solidFill>
                  <a:srgbClr val="FFFFFF"/>
                </a:solidFill>
                <a:effectLst/>
                <a:uLnTx/>
                <a:uFillTx/>
                <a:latin typeface="Arial"/>
                <a:cs typeface="Arial"/>
                <a:sym typeface="Arial"/>
              </a:rPr>
              <a:t>© PreEmpt.Life 2025</a:t>
            </a:r>
            <a:endParaRPr kumimoji="0" sz="1000" b="1" i="0" u="none" strike="noStrike" kern="0" cap="none" spc="0" normalizeH="0" baseline="0" noProof="0">
              <a:ln>
                <a:noFill/>
              </a:ln>
              <a:solidFill>
                <a:srgbClr val="FFFFFF"/>
              </a:solidFill>
              <a:effectLst/>
              <a:uLnTx/>
              <a:uFillTx/>
              <a:latin typeface="Arial"/>
              <a:cs typeface="Arial"/>
              <a:sym typeface="Arial"/>
            </a:endParaRPr>
          </a:p>
        </p:txBody>
      </p:sp>
      <p:sp>
        <p:nvSpPr>
          <p:cNvPr id="5" name="TextBox 4">
            <a:extLst>
              <a:ext uri="{FF2B5EF4-FFF2-40B4-BE49-F238E27FC236}">
                <a16:creationId xmlns:a16="http://schemas.microsoft.com/office/drawing/2014/main" id="{3331069E-6347-4276-BEA0-394779DE84AF}"/>
              </a:ext>
            </a:extLst>
          </p:cNvPr>
          <p:cNvSpPr txBox="1"/>
          <p:nvPr/>
        </p:nvSpPr>
        <p:spPr>
          <a:xfrm>
            <a:off x="560375" y="2027955"/>
            <a:ext cx="65326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cs typeface="Arial"/>
                <a:sym typeface="Century Gothic"/>
              </a:rPr>
              <a:t>With the ultimate goal to transform the quality, inclusiveness, and reach of strategic foresight—helping the world’s innovators, leaders, and citizens to not just predict, but actively shape their futures.</a:t>
            </a:r>
          </a:p>
        </p:txBody>
      </p:sp>
      <p:sp>
        <p:nvSpPr>
          <p:cNvPr id="7" name="TextBox 6">
            <a:extLst>
              <a:ext uri="{FF2B5EF4-FFF2-40B4-BE49-F238E27FC236}">
                <a16:creationId xmlns:a16="http://schemas.microsoft.com/office/drawing/2014/main" id="{CC966B28-185C-2904-43E8-9B03A0592A33}"/>
              </a:ext>
            </a:extLst>
          </p:cNvPr>
          <p:cNvSpPr txBox="1"/>
          <p:nvPr/>
        </p:nvSpPr>
        <p:spPr>
          <a:xfrm>
            <a:off x="560375" y="3029682"/>
            <a:ext cx="6101696"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Key Elements:</a:t>
            </a:r>
            <a:br>
              <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br>
            <a:endParaRPr kumimoji="0" lang="en-GB" sz="1600" b="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Holistic, AI-Human Foresight</a:t>
            </a:r>
            <a:endParaRPr lang="en-GB" sz="1600" dirty="0">
              <a:solidFill>
                <a:srgbClr val="FFFFFF"/>
              </a:solidFill>
              <a:latin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Democratized Access for all  </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Empowerment for All Sectors</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Collaborative Innovation</a:t>
            </a: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endPar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FFFFFF"/>
              </a:buClr>
              <a:buSzTx/>
              <a:buFont typeface="Arial" panose="020B0604020202020204" pitchFamily="34" charset="0"/>
              <a:buChar char="•"/>
              <a:tabLst/>
              <a:defRPr/>
            </a:pPr>
            <a:r>
              <a:rPr kumimoji="0" lang="en-GB" sz="1600" i="0" u="none" strike="noStrike" kern="0" cap="none" spc="0" normalizeH="0" baseline="0" noProof="0" dirty="0">
                <a:ln>
                  <a:noFill/>
                </a:ln>
                <a:solidFill>
                  <a:srgbClr val="FFFFFF"/>
                </a:solidFill>
                <a:effectLst/>
                <a:uLnTx/>
                <a:uFillTx/>
                <a:latin typeface="Arial" panose="020B0604020202020204" pitchFamily="34" charset="0"/>
                <a:cs typeface="Arial"/>
                <a:sym typeface="Arial"/>
              </a:rPr>
              <a:t>Speed, Resilience, and Ethics</a:t>
            </a:r>
          </a:p>
        </p:txBody>
      </p:sp>
    </p:spTree>
    <p:extLst>
      <p:ext uri="{BB962C8B-B14F-4D97-AF65-F5344CB8AC3E}">
        <p14:creationId xmlns:p14="http://schemas.microsoft.com/office/powerpoint/2010/main" val="279218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3"/>
        <p:cNvGrpSpPr/>
        <p:nvPr/>
      </p:nvGrpSpPr>
      <p:grpSpPr>
        <a:xfrm>
          <a:off x="0" y="0"/>
          <a:ext cx="0" cy="0"/>
          <a:chOff x="0" y="0"/>
          <a:chExt cx="0" cy="0"/>
        </a:xfrm>
      </p:grpSpPr>
      <p:sp>
        <p:nvSpPr>
          <p:cNvPr id="164" name="Google Shape;164;p6"/>
          <p:cNvSpPr txBox="1">
            <a:spLocks noGrp="1"/>
          </p:cNvSpPr>
          <p:nvPr>
            <p:ph type="title"/>
          </p:nvPr>
        </p:nvSpPr>
        <p:spPr>
          <a:xfrm>
            <a:off x="560374" y="460125"/>
            <a:ext cx="11147363" cy="13971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400" b="0" i="0" u="none" dirty="0" err="1">
                <a:solidFill>
                  <a:srgbClr val="FFFFFF"/>
                </a:solidFill>
                <a:latin typeface="Arial"/>
                <a:ea typeface="Arial"/>
                <a:cs typeface="Arial"/>
                <a:sym typeface="Arial"/>
              </a:rPr>
              <a:t>Pre</a:t>
            </a:r>
            <a:r>
              <a:rPr lang="en-US" sz="2400" dirty="0" err="1">
                <a:latin typeface="Arial"/>
                <a:ea typeface="Arial"/>
                <a:cs typeface="Arial"/>
                <a:sym typeface="Arial"/>
              </a:rPr>
              <a:t>E</a:t>
            </a:r>
            <a:r>
              <a:rPr lang="en-US" sz="2400" b="0" i="0" u="none" dirty="0" err="1">
                <a:solidFill>
                  <a:srgbClr val="FFFFFF"/>
                </a:solidFill>
                <a:latin typeface="Arial"/>
                <a:ea typeface="Arial"/>
                <a:cs typeface="Arial"/>
                <a:sym typeface="Arial"/>
              </a:rPr>
              <a:t>mpt</a:t>
            </a:r>
            <a:r>
              <a:rPr lang="en-US" sz="2400" b="0" i="0" u="none" dirty="0">
                <a:solidFill>
                  <a:srgbClr val="FFFFFF"/>
                </a:solidFill>
                <a:latin typeface="Arial"/>
                <a:ea typeface="Arial"/>
                <a:cs typeface="Arial"/>
                <a:sym typeface="Arial"/>
              </a:rPr>
              <a:t> – What </a:t>
            </a:r>
            <a:r>
              <a:rPr lang="en-US" sz="2400" dirty="0">
                <a:latin typeface="Arial"/>
                <a:ea typeface="Arial"/>
                <a:cs typeface="Arial"/>
                <a:sym typeface="Arial"/>
              </a:rPr>
              <a:t>D</a:t>
            </a:r>
            <a:r>
              <a:rPr lang="en-US" sz="2400" b="0" i="0" u="none" dirty="0">
                <a:solidFill>
                  <a:srgbClr val="FFFFFF"/>
                </a:solidFill>
                <a:latin typeface="Arial"/>
                <a:ea typeface="Arial"/>
                <a:cs typeface="Arial"/>
                <a:sym typeface="Arial"/>
              </a:rPr>
              <a:t>oes </a:t>
            </a:r>
            <a:r>
              <a:rPr lang="en-US" sz="2400" dirty="0">
                <a:latin typeface="Arial"/>
                <a:ea typeface="Arial"/>
                <a:cs typeface="Arial"/>
                <a:sym typeface="Arial"/>
              </a:rPr>
              <a:t>I</a:t>
            </a:r>
            <a:r>
              <a:rPr lang="en-US" sz="2400" b="0" i="0" u="none" dirty="0">
                <a:solidFill>
                  <a:srgbClr val="FFFFFF"/>
                </a:solidFill>
                <a:latin typeface="Arial"/>
                <a:ea typeface="Arial"/>
                <a:cs typeface="Arial"/>
                <a:sym typeface="Arial"/>
              </a:rPr>
              <a:t>t </a:t>
            </a:r>
            <a:r>
              <a:rPr lang="en-US" sz="2400" dirty="0">
                <a:latin typeface="Arial"/>
                <a:ea typeface="Arial"/>
                <a:cs typeface="Arial"/>
                <a:sym typeface="Arial"/>
              </a:rPr>
              <a:t>D</a:t>
            </a:r>
            <a:r>
              <a:rPr lang="en-US" sz="2400" b="0" i="0" u="none" dirty="0">
                <a:solidFill>
                  <a:srgbClr val="FFFFFF"/>
                </a:solidFill>
                <a:latin typeface="Arial"/>
                <a:ea typeface="Arial"/>
                <a:cs typeface="Arial"/>
                <a:sym typeface="Arial"/>
              </a:rPr>
              <a:t>o ?</a:t>
            </a:r>
            <a:br>
              <a:rPr lang="en-US" sz="2400" b="0" i="0" u="none" dirty="0">
                <a:solidFill>
                  <a:srgbClr val="FFFFFF"/>
                </a:solidFill>
                <a:latin typeface="Arial"/>
                <a:ea typeface="Arial"/>
                <a:cs typeface="Arial"/>
                <a:sym typeface="Arial"/>
              </a:rPr>
            </a:br>
            <a:endParaRPr sz="1600" b="0" i="0" u="none" dirty="0">
              <a:solidFill>
                <a:srgbClr val="FFFFFF"/>
              </a:solidFill>
              <a:latin typeface="Arial"/>
              <a:ea typeface="Arial"/>
              <a:cs typeface="Arial"/>
              <a:sym typeface="Arial"/>
            </a:endParaRPr>
          </a:p>
          <a:p>
            <a:pPr marL="0" lvl="0" indent="0" algn="l" rtl="0">
              <a:lnSpc>
                <a:spcPct val="100000"/>
              </a:lnSpc>
              <a:spcBef>
                <a:spcPts val="0"/>
              </a:spcBef>
              <a:spcAft>
                <a:spcPts val="0"/>
              </a:spcAft>
              <a:buSzPts val="2800"/>
              <a:buNone/>
            </a:pPr>
            <a:r>
              <a:rPr lang="en-US" sz="1600" b="0" i="0" u="none" dirty="0" err="1">
                <a:solidFill>
                  <a:srgbClr val="FFFFFF"/>
                </a:solidFill>
                <a:latin typeface="Arial"/>
                <a:ea typeface="Arial"/>
                <a:cs typeface="Arial"/>
                <a:sym typeface="Arial"/>
              </a:rPr>
              <a:t>PreEmpt</a:t>
            </a:r>
            <a:r>
              <a:rPr lang="en-US" sz="1600" b="0" i="0" u="none" dirty="0">
                <a:solidFill>
                  <a:srgbClr val="FFFFFF"/>
                </a:solidFill>
                <a:latin typeface="Arial"/>
                <a:ea typeface="Arial"/>
                <a:cs typeface="Arial"/>
                <a:sym typeface="Arial"/>
              </a:rPr>
              <a:t> helps organiz</a:t>
            </a:r>
            <a:r>
              <a:rPr lang="en-US" sz="1600" dirty="0">
                <a:latin typeface="Arial"/>
                <a:ea typeface="Arial"/>
                <a:cs typeface="Arial"/>
                <a:sym typeface="Arial"/>
              </a:rPr>
              <a:t>ations and individuals think ahead, plan for the future, and make better intelligent decisions</a:t>
            </a:r>
            <a:endParaRPr sz="1600" dirty="0">
              <a:latin typeface="Arial"/>
              <a:ea typeface="Arial"/>
              <a:cs typeface="Arial"/>
              <a:sym typeface="Arial"/>
            </a:endParaRPr>
          </a:p>
        </p:txBody>
      </p:sp>
      <p:sp>
        <p:nvSpPr>
          <p:cNvPr id="165" name="Google Shape;165;p6"/>
          <p:cNvSpPr txBox="1">
            <a:spLocks noGrp="1"/>
          </p:cNvSpPr>
          <p:nvPr>
            <p:ph type="body" idx="1"/>
          </p:nvPr>
        </p:nvSpPr>
        <p:spPr>
          <a:xfrm>
            <a:off x="485851" y="1626770"/>
            <a:ext cx="6895855" cy="4072200"/>
          </a:xfrm>
          <a:prstGeom prst="rect">
            <a:avLst/>
          </a:prstGeom>
          <a:noFill/>
          <a:ln>
            <a:noFill/>
          </a:ln>
        </p:spPr>
        <p:txBody>
          <a:bodyPr spcFirstLastPara="1" wrap="square" lIns="90000" tIns="45000" rIns="90000" bIns="45000" anchor="t" anchorCtr="0">
            <a:noAutofit/>
          </a:bodyPr>
          <a:lstStyle/>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Horizon Scanning</a:t>
            </a:r>
          </a:p>
          <a:p>
            <a:pPr marL="596900" lvl="1" indent="0">
              <a:lnSpc>
                <a:spcPct val="100000"/>
              </a:lnSpc>
              <a:spcBef>
                <a:spcPts val="500"/>
              </a:spcBef>
              <a:buClr>
                <a:schemeClr val="lt1"/>
              </a:buClr>
            </a:pPr>
            <a:r>
              <a:rPr lang="en-US" sz="1200" i="1" u="none" dirty="0">
                <a:solidFill>
                  <a:schemeClr val="lt1"/>
                </a:solidFill>
                <a:latin typeface="Arial"/>
                <a:ea typeface="Arial"/>
                <a:cs typeface="Arial"/>
                <a:sym typeface="Arial"/>
              </a:rPr>
              <a:t>Identifying early and weak signals of change, to stay ahead of your competitors</a:t>
            </a:r>
            <a:endParaRPr sz="1200" i="1"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Strategic </a:t>
            </a:r>
            <a:r>
              <a:rPr lang="en-US" sz="1400" b="1" i="1" dirty="0">
                <a:solidFill>
                  <a:schemeClr val="lt1"/>
                </a:solidFill>
                <a:latin typeface="Arial"/>
                <a:ea typeface="Arial"/>
                <a:cs typeface="Arial"/>
                <a:sym typeface="Arial"/>
              </a:rPr>
              <a:t>Game-planning</a:t>
            </a:r>
          </a:p>
          <a:p>
            <a:pPr marL="596900" lvl="1" indent="0">
              <a:lnSpc>
                <a:spcPct val="100000"/>
              </a:lnSpc>
              <a:spcBef>
                <a:spcPts val="500"/>
              </a:spcBef>
              <a:buClr>
                <a:schemeClr val="lt1"/>
              </a:buClr>
            </a:pPr>
            <a:r>
              <a:rPr lang="en-US" sz="1200" i="1" u="none" dirty="0">
                <a:solidFill>
                  <a:schemeClr val="lt1"/>
                </a:solidFill>
                <a:latin typeface="Arial"/>
                <a:ea typeface="Arial"/>
                <a:cs typeface="Arial"/>
                <a:sym typeface="Arial"/>
              </a:rPr>
              <a:t>Developing alternative scenarios for in</a:t>
            </a:r>
            <a:r>
              <a:rPr lang="en-US" sz="1200" i="1" dirty="0">
                <a:solidFill>
                  <a:schemeClr val="lt1"/>
                </a:solidFill>
                <a:latin typeface="Arial"/>
                <a:ea typeface="Arial"/>
                <a:cs typeface="Arial"/>
                <a:sym typeface="Arial"/>
              </a:rPr>
              <a:t>telligent</a:t>
            </a:r>
            <a:r>
              <a:rPr lang="en-US" sz="1200" i="1" u="none" dirty="0">
                <a:solidFill>
                  <a:schemeClr val="lt1"/>
                </a:solidFill>
                <a:latin typeface="Arial"/>
                <a:ea typeface="Arial"/>
                <a:cs typeface="Arial"/>
                <a:sym typeface="Arial"/>
              </a:rPr>
              <a:t> decision-making in uncertain environments</a:t>
            </a:r>
            <a:endParaRPr sz="1200" i="1"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Risk Management</a:t>
            </a:r>
          </a:p>
          <a:p>
            <a:pPr marL="596900" lvl="1" indent="0">
              <a:lnSpc>
                <a:spcPct val="100000"/>
              </a:lnSpc>
              <a:spcBef>
                <a:spcPts val="500"/>
              </a:spcBef>
              <a:buClr>
                <a:schemeClr val="lt1"/>
              </a:buClr>
            </a:pPr>
            <a:r>
              <a:rPr lang="en-US" sz="1200" u="none" dirty="0">
                <a:solidFill>
                  <a:schemeClr val="lt1"/>
                </a:solidFill>
                <a:latin typeface="Arial"/>
                <a:ea typeface="Arial"/>
                <a:cs typeface="Arial"/>
                <a:sym typeface="Arial"/>
              </a:rPr>
              <a:t>Systematically assessing and responding to potential threats</a:t>
            </a:r>
            <a:endParaRPr sz="1200" u="none" dirty="0">
              <a:solidFill>
                <a:schemeClr val="lt1"/>
              </a:solidFill>
              <a:latin typeface="Arial"/>
              <a:ea typeface="Arial"/>
              <a:cs typeface="Arial"/>
              <a:sym typeface="Arial"/>
            </a:endParaRPr>
          </a:p>
          <a:p>
            <a:pPr marL="0" lvl="0" indent="0" algn="l" rtl="0">
              <a:lnSpc>
                <a:spcPct val="100000"/>
              </a:lnSpc>
              <a:spcBef>
                <a:spcPts val="5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5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Innovation Development</a:t>
            </a:r>
          </a:p>
          <a:p>
            <a:pPr marL="596900" lvl="1" indent="0">
              <a:lnSpc>
                <a:spcPct val="100000"/>
              </a:lnSpc>
              <a:spcBef>
                <a:spcPts val="500"/>
              </a:spcBef>
              <a:buClr>
                <a:schemeClr val="lt1"/>
              </a:buClr>
            </a:pPr>
            <a:r>
              <a:rPr lang="en-US" sz="1200" u="none" dirty="0">
                <a:solidFill>
                  <a:schemeClr val="lt1"/>
                </a:solidFill>
                <a:latin typeface="Arial"/>
                <a:ea typeface="Arial"/>
                <a:cs typeface="Arial"/>
                <a:sym typeface="Arial"/>
              </a:rPr>
              <a:t>Collaboratively imagining and creating new futures, with human oversight</a:t>
            </a:r>
            <a:endParaRPr sz="1200" u="none" dirty="0">
              <a:solidFill>
                <a:schemeClr val="lt1"/>
              </a:solidFill>
              <a:latin typeface="Arial"/>
              <a:ea typeface="Arial"/>
              <a:cs typeface="Arial"/>
              <a:sym typeface="Arial"/>
            </a:endParaRPr>
          </a:p>
          <a:p>
            <a:pPr marL="0" lvl="0" indent="0" algn="l" rtl="0">
              <a:lnSpc>
                <a:spcPct val="100000"/>
              </a:lnSpc>
              <a:spcBef>
                <a:spcPts val="600"/>
              </a:spcBef>
              <a:spcAft>
                <a:spcPts val="0"/>
              </a:spcAft>
              <a:buNone/>
            </a:pPr>
            <a:endParaRPr sz="1400" i="1" dirty="0">
              <a:solidFill>
                <a:schemeClr val="lt1"/>
              </a:solidFill>
              <a:latin typeface="Arial"/>
              <a:ea typeface="Arial"/>
              <a:cs typeface="Arial"/>
              <a:sym typeface="Arial"/>
            </a:endParaRPr>
          </a:p>
          <a:p>
            <a:pPr marL="457200" lvl="0" indent="-317500" algn="l" rtl="0">
              <a:lnSpc>
                <a:spcPct val="100000"/>
              </a:lnSpc>
              <a:spcBef>
                <a:spcPts val="6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Critical friends</a:t>
            </a:r>
          </a:p>
          <a:p>
            <a:pPr marL="596900" lvl="1" indent="0">
              <a:lnSpc>
                <a:spcPct val="100000"/>
              </a:lnSpc>
              <a:spcBef>
                <a:spcPts val="600"/>
              </a:spcBef>
              <a:buClr>
                <a:schemeClr val="lt1"/>
              </a:buClr>
            </a:pPr>
            <a:r>
              <a:rPr lang="en-US" sz="1200" u="none" dirty="0">
                <a:solidFill>
                  <a:schemeClr val="lt1"/>
                </a:solidFill>
                <a:latin typeface="Arial"/>
                <a:ea typeface="Arial"/>
                <a:cs typeface="Arial"/>
                <a:sym typeface="Arial"/>
              </a:rPr>
              <a:t>Systematically gathering insights from communities as feedback or research</a:t>
            </a:r>
          </a:p>
          <a:p>
            <a:pPr marL="139700" lvl="0" indent="0" algn="l" rtl="0">
              <a:lnSpc>
                <a:spcPct val="100000"/>
              </a:lnSpc>
              <a:spcBef>
                <a:spcPts val="600"/>
              </a:spcBef>
              <a:spcAft>
                <a:spcPts val="0"/>
              </a:spcAft>
              <a:buClr>
                <a:schemeClr val="lt1"/>
              </a:buClr>
              <a:buSzPts val="1400"/>
            </a:pPr>
            <a:endParaRPr lang="en-US" sz="1400" i="1" u="none" dirty="0">
              <a:solidFill>
                <a:schemeClr val="lt1"/>
              </a:solidFill>
              <a:latin typeface="Arial"/>
              <a:ea typeface="Arial"/>
              <a:cs typeface="Arial"/>
              <a:sym typeface="Arial"/>
            </a:endParaRPr>
          </a:p>
          <a:p>
            <a:pPr marL="457200" lvl="0" indent="-317500" algn="l" rtl="0">
              <a:lnSpc>
                <a:spcPct val="100000"/>
              </a:lnSpc>
              <a:spcBef>
                <a:spcPts val="600"/>
              </a:spcBef>
              <a:spcAft>
                <a:spcPts val="0"/>
              </a:spcAft>
              <a:buClr>
                <a:schemeClr val="lt1"/>
              </a:buClr>
              <a:buSzPts val="1400"/>
              <a:buFont typeface="Arial"/>
              <a:buChar char="●"/>
            </a:pPr>
            <a:r>
              <a:rPr lang="en-US" sz="1400" b="1" i="1" u="none" dirty="0">
                <a:solidFill>
                  <a:schemeClr val="lt1"/>
                </a:solidFill>
                <a:latin typeface="Arial"/>
                <a:ea typeface="Arial"/>
                <a:cs typeface="Arial"/>
                <a:sym typeface="Arial"/>
              </a:rPr>
              <a:t>Change Management</a:t>
            </a:r>
          </a:p>
          <a:p>
            <a:pPr marL="596900" lvl="1" indent="0">
              <a:lnSpc>
                <a:spcPct val="100000"/>
              </a:lnSpc>
              <a:spcBef>
                <a:spcPts val="600"/>
              </a:spcBef>
              <a:buClr>
                <a:schemeClr val="lt1"/>
              </a:buClr>
            </a:pPr>
            <a:r>
              <a:rPr lang="en-US" sz="1200" dirty="0">
                <a:solidFill>
                  <a:schemeClr val="lt1"/>
                </a:solidFill>
                <a:latin typeface="Arial"/>
                <a:ea typeface="Arial"/>
                <a:cs typeface="Arial"/>
                <a:sym typeface="Arial"/>
              </a:rPr>
              <a:t>Establishing fresh visions and understanding, to engage stakeholders effectively</a:t>
            </a:r>
            <a:endParaRPr sz="1200" dirty="0">
              <a:solidFill>
                <a:schemeClr val="lt1"/>
              </a:solidFill>
              <a:latin typeface="Arial"/>
              <a:ea typeface="Arial"/>
              <a:cs typeface="Arial"/>
              <a:sym typeface="Arial"/>
            </a:endParaRPr>
          </a:p>
        </p:txBody>
      </p:sp>
      <p:sp>
        <p:nvSpPr>
          <p:cNvPr id="167" name="Google Shape;167;p6"/>
          <p:cNvSpPr txBox="1">
            <a:spLocks noGrp="1"/>
          </p:cNvSpPr>
          <p:nvPr>
            <p:ph type="sldNum" idx="12"/>
          </p:nvPr>
        </p:nvSpPr>
        <p:spPr>
          <a:xfrm>
            <a:off x="11265825" y="460125"/>
            <a:ext cx="566100" cy="3540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3</a:t>
            </a:fld>
            <a:endParaRPr/>
          </a:p>
        </p:txBody>
      </p:sp>
      <p:sp>
        <p:nvSpPr>
          <p:cNvPr id="168" name="Google Shape;168;p6"/>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
        <p:nvSpPr>
          <p:cNvPr id="9" name="Rectangle 1">
            <a:extLst>
              <a:ext uri="{FF2B5EF4-FFF2-40B4-BE49-F238E27FC236}">
                <a16:creationId xmlns:a16="http://schemas.microsoft.com/office/drawing/2014/main" id="{1948B0CE-E0D5-7BEE-7C5B-ED8F4290DCF1}"/>
              </a:ext>
            </a:extLst>
          </p:cNvPr>
          <p:cNvSpPr>
            <a:spLocks noChangeArrowheads="1"/>
          </p:cNvSpPr>
          <p:nvPr/>
        </p:nvSpPr>
        <p:spPr bwMode="auto">
          <a:xfrm>
            <a:off x="0" y="0"/>
            <a:ext cx="121935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6c3252d540_0_0"/>
          <p:cNvSpPr txBox="1">
            <a:spLocks noGrp="1"/>
          </p:cNvSpPr>
          <p:nvPr>
            <p:ph type="title"/>
          </p:nvPr>
        </p:nvSpPr>
        <p:spPr>
          <a:xfrm>
            <a:off x="573600" y="530325"/>
            <a:ext cx="7163400" cy="4635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None/>
            </a:pPr>
            <a:r>
              <a:rPr lang="en-US" sz="2400">
                <a:latin typeface="Arial"/>
                <a:ea typeface="Arial"/>
                <a:cs typeface="Arial"/>
                <a:sym typeface="Arial"/>
              </a:rPr>
              <a:t>Typical Use-cases Across Multiple Industry Sectors</a:t>
            </a:r>
            <a:endParaRPr sz="2400">
              <a:latin typeface="Arial"/>
              <a:ea typeface="Arial"/>
              <a:cs typeface="Arial"/>
              <a:sym typeface="Arial"/>
            </a:endParaRPr>
          </a:p>
        </p:txBody>
      </p:sp>
      <p:sp>
        <p:nvSpPr>
          <p:cNvPr id="175" name="Google Shape;175;g36c3252d540_0_0"/>
          <p:cNvSpPr txBox="1">
            <a:spLocks noGrp="1"/>
          </p:cNvSpPr>
          <p:nvPr>
            <p:ph type="body" idx="1"/>
          </p:nvPr>
        </p:nvSpPr>
        <p:spPr>
          <a:xfrm>
            <a:off x="6275350" y="1352400"/>
            <a:ext cx="5579700" cy="5005800"/>
          </a:xfrm>
          <a:prstGeom prst="rect">
            <a:avLst/>
          </a:prstGeom>
        </p:spPr>
        <p:txBody>
          <a:bodyPr spcFirstLastPara="1" wrap="square" lIns="91425" tIns="0" rIns="91425" bIns="100575" anchor="t" anchorCtr="0">
            <a:noAutofit/>
          </a:bodyPr>
          <a:lstStyle/>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Collaborative Problem Solving for Wicked Problems:</a:t>
            </a:r>
            <a:endParaRPr sz="1400" b="1"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Engaging the broadest team to understand, connect and address the most challenging scenarios.</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endParaRPr lang="en-US"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Innovative Thinking:</a:t>
            </a:r>
            <a:endParaRPr sz="1400" b="1"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Speculate to tackle the unknown unknowns, with real-time connectivity. Answers now - not ‘if and when’.</a:t>
            </a:r>
            <a:endParaRPr sz="1400" dirty="0">
              <a:solidFill>
                <a:schemeClr val="lt1"/>
              </a:solidFill>
              <a:latin typeface="Arial"/>
              <a:ea typeface="Arial"/>
              <a:cs typeface="Arial"/>
              <a:sym typeface="Arial"/>
            </a:endParaRPr>
          </a:p>
          <a:p>
            <a:pPr marL="0" lvl="0" indent="0">
              <a:lnSpc>
                <a:spcPct val="115000"/>
              </a:lnSpc>
              <a:spcBef>
                <a:spcPts val="600"/>
              </a:spcBef>
            </a:pPr>
            <a:r>
              <a:rPr lang="en-GB" sz="1400" b="1" dirty="0">
                <a:solidFill>
                  <a:schemeClr val="lt1"/>
                </a:solidFill>
                <a:latin typeface="Arial"/>
                <a:ea typeface="Arial"/>
                <a:cs typeface="Arial"/>
                <a:sym typeface="Arial"/>
              </a:rPr>
              <a:t>Policy Development:</a:t>
            </a:r>
          </a:p>
          <a:p>
            <a:pPr marL="0" lvl="0" indent="0">
              <a:lnSpc>
                <a:spcPct val="115000"/>
              </a:lnSpc>
              <a:spcBef>
                <a:spcPts val="600"/>
              </a:spcBef>
            </a:pPr>
            <a:endParaRPr lang="en-GB" sz="1400" dirty="0">
              <a:solidFill>
                <a:schemeClr val="lt1"/>
              </a:solidFill>
              <a:latin typeface="Arial"/>
              <a:ea typeface="Arial"/>
              <a:cs typeface="Arial"/>
              <a:sym typeface="Arial"/>
            </a:endParaRPr>
          </a:p>
          <a:p>
            <a:pPr marL="0" lvl="0" indent="0">
              <a:lnSpc>
                <a:spcPct val="115000"/>
              </a:lnSpc>
              <a:spcBef>
                <a:spcPts val="600"/>
              </a:spcBef>
            </a:pPr>
            <a:r>
              <a:rPr lang="en-GB" sz="1400" dirty="0">
                <a:solidFill>
                  <a:schemeClr val="lt1"/>
                </a:solidFill>
                <a:latin typeface="Arial"/>
                <a:ea typeface="Arial"/>
                <a:cs typeface="Arial"/>
                <a:sym typeface="Arial"/>
              </a:rPr>
              <a:t>Creating new connected policy responses addressing complex, new-world / real-world scenarios.</a:t>
            </a:r>
          </a:p>
          <a:p>
            <a:pPr marL="0" lvl="0" indent="0" algn="l" rtl="0">
              <a:lnSpc>
                <a:spcPct val="115000"/>
              </a:lnSpc>
              <a:spcBef>
                <a:spcPts val="600"/>
              </a:spcBef>
              <a:spcAft>
                <a:spcPts val="0"/>
              </a:spcAft>
              <a:buClr>
                <a:schemeClr val="dk1"/>
              </a:buClr>
              <a:buSzPts val="1100"/>
              <a:buFont typeface="Arial"/>
              <a:buNone/>
            </a:pPr>
            <a:endParaRPr lang="en-GB"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b="1" dirty="0">
                <a:solidFill>
                  <a:schemeClr val="lt1"/>
                </a:solidFill>
                <a:latin typeface="Arial"/>
                <a:ea typeface="Arial"/>
                <a:cs typeface="Arial"/>
                <a:sym typeface="Arial"/>
              </a:rPr>
              <a:t>Drive Gameplan to Action</a:t>
            </a:r>
            <a:r>
              <a:rPr lang="en-US" sz="1400" dirty="0">
                <a:solidFill>
                  <a:schemeClr val="lt1"/>
                </a:solidFill>
                <a:latin typeface="Arial"/>
                <a:ea typeface="Arial"/>
                <a:cs typeface="Arial"/>
                <a:sym typeface="Arial"/>
              </a:rPr>
              <a:t>:</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None/>
            </a:pPr>
            <a:r>
              <a:rPr lang="en-US" sz="1400" dirty="0">
                <a:solidFill>
                  <a:schemeClr val="lt1"/>
                </a:solidFill>
                <a:latin typeface="Arial"/>
                <a:ea typeface="Arial"/>
                <a:cs typeface="Arial"/>
                <a:sym typeface="Arial"/>
              </a:rPr>
              <a:t>Creating roadmaps, approach and gameplans, with step-by-step process to ensure action immediately.</a:t>
            </a:r>
            <a:endParaRPr sz="1400" dirty="0">
              <a:solidFill>
                <a:schemeClr val="lt1"/>
              </a:solidFill>
              <a:latin typeface="Arial"/>
              <a:ea typeface="Arial"/>
              <a:cs typeface="Arial"/>
              <a:sym typeface="Arial"/>
            </a:endParaRPr>
          </a:p>
          <a:p>
            <a:pPr marL="0" lvl="0" indent="0" algn="l" rtl="0">
              <a:lnSpc>
                <a:spcPct val="115000"/>
              </a:lnSpc>
              <a:spcBef>
                <a:spcPts val="600"/>
              </a:spcBef>
              <a:spcAft>
                <a:spcPts val="0"/>
              </a:spcAft>
              <a:buClr>
                <a:schemeClr val="dk1"/>
              </a:buClr>
              <a:buSzPts val="1100"/>
              <a:buFont typeface="Arial"/>
              <a:buNone/>
            </a:pPr>
            <a:endParaRPr sz="1400" dirty="0">
              <a:solidFill>
                <a:schemeClr val="lt1"/>
              </a:solidFill>
              <a:latin typeface="Arial"/>
              <a:ea typeface="Arial"/>
              <a:cs typeface="Arial"/>
              <a:sym typeface="Arial"/>
            </a:endParaRPr>
          </a:p>
        </p:txBody>
      </p:sp>
      <p:pic>
        <p:nvPicPr>
          <p:cNvPr id="176" name="Google Shape;176;g36c3252d540_0_0" title="Foresight_nerses-khachatryan on unsplash.jpg"/>
          <p:cNvPicPr preferRelativeResize="0"/>
          <p:nvPr/>
        </p:nvPicPr>
        <p:blipFill>
          <a:blip r:embed="rId3">
            <a:alphaModFix/>
          </a:blip>
          <a:stretch>
            <a:fillRect/>
          </a:stretch>
        </p:blipFill>
        <p:spPr>
          <a:xfrm>
            <a:off x="684200" y="1428600"/>
            <a:ext cx="5213825" cy="3477625"/>
          </a:xfrm>
          <a:prstGeom prst="rect">
            <a:avLst/>
          </a:prstGeom>
          <a:noFill/>
          <a:ln>
            <a:noFill/>
          </a:ln>
        </p:spPr>
      </p:pic>
      <p:sp>
        <p:nvSpPr>
          <p:cNvPr id="177" name="Google Shape;177;g36c3252d540_0_0"/>
          <p:cNvSpPr txBox="1">
            <a:spLocks noGrp="1"/>
          </p:cNvSpPr>
          <p:nvPr>
            <p:ph type="sldNum" idx="12"/>
          </p:nvPr>
        </p:nvSpPr>
        <p:spPr>
          <a:xfrm>
            <a:off x="11282825" y="483650"/>
            <a:ext cx="554100" cy="332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4</a:t>
            </a:fld>
            <a:endParaRPr/>
          </a:p>
        </p:txBody>
      </p:sp>
      <p:sp>
        <p:nvSpPr>
          <p:cNvPr id="178" name="Google Shape;178;g36c3252d540_0_0"/>
          <p:cNvSpPr txBox="1"/>
          <p:nvPr/>
        </p:nvSpPr>
        <p:spPr>
          <a:xfrm>
            <a:off x="684200" y="627277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
        <p:nvSpPr>
          <p:cNvPr id="179" name="Google Shape;179;g36c3252d540_0_0"/>
          <p:cNvSpPr txBox="1"/>
          <p:nvPr/>
        </p:nvSpPr>
        <p:spPr>
          <a:xfrm>
            <a:off x="608000" y="5268550"/>
            <a:ext cx="557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00">
                <a:solidFill>
                  <a:schemeClr val="lt1"/>
                </a:solidFill>
              </a:rPr>
              <a:t>“We are not trying to be the smartest model</a:t>
            </a:r>
            <a:endParaRPr sz="2100">
              <a:solidFill>
                <a:schemeClr val="lt1"/>
              </a:solidFill>
            </a:endParaRPr>
          </a:p>
          <a:p>
            <a:pPr marL="0" lvl="0" indent="0" algn="l" rtl="0">
              <a:spcBef>
                <a:spcPts val="0"/>
              </a:spcBef>
              <a:spcAft>
                <a:spcPts val="0"/>
              </a:spcAft>
              <a:buNone/>
            </a:pPr>
            <a:r>
              <a:rPr lang="en-US" sz="2100">
                <a:solidFill>
                  <a:schemeClr val="lt1"/>
                </a:solidFill>
              </a:rPr>
              <a:t>- we're helping to build smart organizations.”</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61"/>
        <p:cNvGrpSpPr/>
        <p:nvPr/>
      </p:nvGrpSpPr>
      <p:grpSpPr>
        <a:xfrm>
          <a:off x="0" y="0"/>
          <a:ext cx="0" cy="0"/>
          <a:chOff x="0" y="0"/>
          <a:chExt cx="0" cy="0"/>
        </a:xfrm>
      </p:grpSpPr>
      <p:sp>
        <p:nvSpPr>
          <p:cNvPr id="162" name="Google Shape;162;p2"/>
          <p:cNvSpPr txBox="1"/>
          <p:nvPr/>
        </p:nvSpPr>
        <p:spPr>
          <a:xfrm>
            <a:off x="10408094" y="6484574"/>
            <a:ext cx="1586400" cy="282900"/>
          </a:xfrm>
          <a:prstGeom prst="rect">
            <a:avLst/>
          </a:prstGeom>
          <a:noFill/>
          <a:ln>
            <a:noFill/>
          </a:ln>
        </p:spPr>
        <p:txBody>
          <a:bodyPr spcFirstLastPara="1" wrap="square" lIns="91400" tIns="91400" rIns="91400" bIns="91400" anchor="t" anchorCtr="0">
            <a:noAutofit/>
          </a:bodyPr>
          <a:lstStyle/>
          <a:p>
            <a:r>
              <a:rPr lang="en-GB" sz="1000" b="1">
                <a:solidFill>
                  <a:srgbClr val="FFFFFF"/>
                </a:solidFill>
              </a:rPr>
              <a:t>© PreEmpt.Life 2025</a:t>
            </a:r>
            <a:endParaRPr sz="1000" b="1">
              <a:solidFill>
                <a:srgbClr val="FFFFFF"/>
              </a:solidFill>
            </a:endParaRPr>
          </a:p>
        </p:txBody>
      </p:sp>
      <p:graphicFrame>
        <p:nvGraphicFramePr>
          <p:cNvPr id="163" name="Google Shape;163;p2"/>
          <p:cNvGraphicFramePr/>
          <p:nvPr>
            <p:extLst>
              <p:ext uri="{D42A27DB-BD31-4B8C-83A1-F6EECF244321}">
                <p14:modId xmlns:p14="http://schemas.microsoft.com/office/powerpoint/2010/main" val="3687754863"/>
              </p:ext>
            </p:extLst>
          </p:nvPr>
        </p:nvGraphicFramePr>
        <p:xfrm>
          <a:off x="450512" y="997320"/>
          <a:ext cx="5566525" cy="2803350"/>
        </p:xfrm>
        <a:graphic>
          <a:graphicData uri="http://schemas.openxmlformats.org/drawingml/2006/table">
            <a:tbl>
              <a:tblPr>
                <a:noFill/>
              </a:tblPr>
              <a:tblGrid>
                <a:gridCol w="1122650">
                  <a:extLst>
                    <a:ext uri="{9D8B030D-6E8A-4147-A177-3AD203B41FA5}">
                      <a16:colId xmlns:a16="http://schemas.microsoft.com/office/drawing/2014/main" val="20000"/>
                    </a:ext>
                  </a:extLst>
                </a:gridCol>
                <a:gridCol w="2609675">
                  <a:extLst>
                    <a:ext uri="{9D8B030D-6E8A-4147-A177-3AD203B41FA5}">
                      <a16:colId xmlns:a16="http://schemas.microsoft.com/office/drawing/2014/main" val="20001"/>
                    </a:ext>
                  </a:extLst>
                </a:gridCol>
                <a:gridCol w="1834200">
                  <a:extLst>
                    <a:ext uri="{9D8B030D-6E8A-4147-A177-3AD203B41FA5}">
                      <a16:colId xmlns:a16="http://schemas.microsoft.com/office/drawing/2014/main" val="20002"/>
                    </a:ext>
                  </a:extLst>
                </a:gridCol>
              </a:tblGrid>
              <a:tr h="425900">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tc>
                  <a:txBody>
                    <a:bodyPr/>
                    <a:lstStyle/>
                    <a:p>
                      <a:pPr marL="0" marR="0" lvl="0" indent="0" algn="l" rtl="0">
                        <a:lnSpc>
                          <a:spcPct val="100000"/>
                        </a:lnSpc>
                        <a:spcBef>
                          <a:spcPts val="0"/>
                        </a:spcBef>
                        <a:spcAft>
                          <a:spcPts val="0"/>
                        </a:spcAft>
                        <a:buNone/>
                      </a:pPr>
                      <a:r>
                        <a:rPr lang="en-GB" sz="1200" b="1">
                          <a:solidFill>
                            <a:schemeClr val="lt1"/>
                          </a:solidFill>
                        </a:rPr>
                        <a:t> </a:t>
                      </a:r>
                      <a:r>
                        <a:rPr lang="en-GB" sz="1200" b="1" u="none" strike="noStrike" cap="none">
                          <a:solidFill>
                            <a:schemeClr val="lt1"/>
                          </a:solidFill>
                        </a:rPr>
                        <a:t>Policy &amp; Resilience</a:t>
                      </a:r>
                      <a:endParaRPr sz="1200"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12224D"/>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Policy Development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Model policy scenarios and stakeholder impacts to develop evidence-based policies and regulation</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6819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Crisis Management</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Provide real-time decision support and resource allocation during emergencies and organizational crises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59820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Scenario </a:t>
                      </a:r>
                      <a:r>
                        <a:rPr lang="en-GB" sz="1000"/>
                        <a:t>P</a:t>
                      </a:r>
                      <a:r>
                        <a:rPr lang="en-GB" sz="1000" u="none" strike="noStrike" cap="none"/>
                        <a:t>lanning</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Explore multiple future possibilities and test strategic assumptions to prepare for uncertainty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50347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Resilience and Risk</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Identify and assess operational, financial, and strategic risks to develop adaptive mitigation strategies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pic>
        <p:nvPicPr>
          <p:cNvPr id="164" name="Google Shape;164;p2" descr="Shield Tick with solid fill"/>
          <p:cNvPicPr preferRelativeResize="0"/>
          <p:nvPr/>
        </p:nvPicPr>
        <p:blipFill rotWithShape="1">
          <a:blip r:embed="rId3">
            <a:alphaModFix/>
          </a:blip>
          <a:srcRect/>
          <a:stretch/>
        </p:blipFill>
        <p:spPr>
          <a:xfrm>
            <a:off x="707597" y="997326"/>
            <a:ext cx="307814" cy="307800"/>
          </a:xfrm>
          <a:prstGeom prst="rect">
            <a:avLst/>
          </a:prstGeom>
          <a:noFill/>
          <a:ln>
            <a:noFill/>
          </a:ln>
        </p:spPr>
      </p:pic>
      <p:graphicFrame>
        <p:nvGraphicFramePr>
          <p:cNvPr id="165" name="Google Shape;165;p2"/>
          <p:cNvGraphicFramePr/>
          <p:nvPr>
            <p:extLst>
              <p:ext uri="{D42A27DB-BD31-4B8C-83A1-F6EECF244321}">
                <p14:modId xmlns:p14="http://schemas.microsoft.com/office/powerpoint/2010/main" val="3021635342"/>
              </p:ext>
            </p:extLst>
          </p:nvPr>
        </p:nvGraphicFramePr>
        <p:xfrm>
          <a:off x="443037" y="4028799"/>
          <a:ext cx="5548375" cy="2195825"/>
        </p:xfrm>
        <a:graphic>
          <a:graphicData uri="http://schemas.openxmlformats.org/drawingml/2006/table">
            <a:tbl>
              <a:tblPr>
                <a:noFill/>
              </a:tblPr>
              <a:tblGrid>
                <a:gridCol w="111310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397475">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tc>
                  <a:txBody>
                    <a:bodyPr/>
                    <a:lstStyle/>
                    <a:p>
                      <a:pPr marL="0" marR="0" lvl="0" indent="0" algn="l" rtl="0">
                        <a:lnSpc>
                          <a:spcPct val="100000"/>
                        </a:lnSpc>
                        <a:spcBef>
                          <a:spcPts val="0"/>
                        </a:spcBef>
                        <a:spcAft>
                          <a:spcPts val="0"/>
                        </a:spcAft>
                        <a:buNone/>
                      </a:pPr>
                      <a:r>
                        <a:rPr lang="en-GB" sz="1200" b="1">
                          <a:solidFill>
                            <a:schemeClr val="lt1"/>
                          </a:solidFill>
                        </a:rPr>
                        <a:t> </a:t>
                      </a:r>
                      <a:r>
                        <a:rPr lang="en-GB" sz="1200" b="1" u="none" strike="noStrike" cap="none">
                          <a:solidFill>
                            <a:schemeClr val="lt1"/>
                          </a:solidFill>
                        </a:rPr>
                        <a:t>Innovation &amp; Collaboration</a:t>
                      </a:r>
                      <a:endParaRPr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E97132"/>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Collaboration Networks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Create secure networks for knowledge sharing and collaborative innovation among trusted partners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3">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Innovation Sprints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Structure rapid innovation and problem-solving sessions using collaborative intelligence methodologies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Collaborative </a:t>
                      </a:r>
                      <a:r>
                        <a:rPr lang="en-GB" sz="1000"/>
                        <a:t>S</a:t>
                      </a:r>
                      <a:r>
                        <a:rPr lang="en-GB" sz="1000" u="none" strike="noStrike" cap="none"/>
                        <a:t>olving for </a:t>
                      </a:r>
                      <a:r>
                        <a:rPr lang="en-GB" sz="1000"/>
                        <a:t>W</a:t>
                      </a:r>
                      <a:r>
                        <a:rPr lang="en-GB" sz="1000" u="none" strike="noStrike" cap="none"/>
                        <a:t>icked </a:t>
                      </a:r>
                      <a:r>
                        <a:rPr lang="en-GB" sz="1000"/>
                        <a:t>P</a:t>
                      </a:r>
                      <a:r>
                        <a:rPr lang="en-GB" sz="1000" u="none" strike="noStrike" cap="none"/>
                        <a:t>roblems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Address complex multi-stakeholder challenges through cross-sector collaboration and systemic solutions</a:t>
                      </a:r>
                      <a:endParaRPr sz="100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bl>
          </a:graphicData>
        </a:graphic>
      </p:graphicFrame>
      <p:graphicFrame>
        <p:nvGraphicFramePr>
          <p:cNvPr id="166" name="Google Shape;166;p2"/>
          <p:cNvGraphicFramePr/>
          <p:nvPr>
            <p:extLst>
              <p:ext uri="{D42A27DB-BD31-4B8C-83A1-F6EECF244321}">
                <p14:modId xmlns:p14="http://schemas.microsoft.com/office/powerpoint/2010/main" val="3071057023"/>
              </p:ext>
            </p:extLst>
          </p:nvPr>
        </p:nvGraphicFramePr>
        <p:xfrm>
          <a:off x="6199344" y="997321"/>
          <a:ext cx="5548375" cy="2797275"/>
        </p:xfrm>
        <a:graphic>
          <a:graphicData uri="http://schemas.openxmlformats.org/drawingml/2006/table">
            <a:tbl>
              <a:tblPr>
                <a:noFill/>
              </a:tblPr>
              <a:tblGrid>
                <a:gridCol w="111310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425900">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tc>
                  <a:txBody>
                    <a:bodyPr/>
                    <a:lstStyle/>
                    <a:p>
                      <a:pPr marL="0" marR="0" lvl="0" indent="0" algn="l" rtl="0">
                        <a:lnSpc>
                          <a:spcPct val="100000"/>
                        </a:lnSpc>
                        <a:spcBef>
                          <a:spcPts val="0"/>
                        </a:spcBef>
                        <a:spcAft>
                          <a:spcPts val="0"/>
                        </a:spcAft>
                        <a:buNone/>
                      </a:pPr>
                      <a:r>
                        <a:rPr lang="en-GB" sz="1200" b="1">
                          <a:solidFill>
                            <a:schemeClr val="lt1"/>
                          </a:solidFill>
                        </a:rPr>
                        <a:t> M</a:t>
                      </a:r>
                      <a:r>
                        <a:rPr lang="en-GB" sz="1200" b="1" u="none" strike="noStrike" cap="none">
                          <a:solidFill>
                            <a:schemeClr val="lt1"/>
                          </a:solidFill>
                        </a:rPr>
                        <a:t>arket &amp; Growth</a:t>
                      </a:r>
                      <a:endParaRPr b="1"/>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4EA72E"/>
                    </a:solidFill>
                  </a:tcPr>
                </a:tc>
                <a:extLst>
                  <a:ext uri="{0D108BD9-81ED-4DB2-BD59-A6C34878D82A}">
                    <a16:rowId xmlns:a16="http://schemas.microsoft.com/office/drawing/2014/main" val="10000"/>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New Product Launch</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Analyze markets, forecast demand, and optimize launch strategies to maximize success probability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7083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Market Analysis &amp; </a:t>
                      </a:r>
                      <a:r>
                        <a:rPr lang="en-GB" sz="1000"/>
                        <a:t>M</a:t>
                      </a:r>
                      <a:r>
                        <a:rPr lang="en-GB" sz="1000" u="none" strike="noStrike" cap="none"/>
                        <a:t>atch-making</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Evaluate market structures, entry barriers, and timing for successful market penetration strategies</a:t>
                      </a:r>
                      <a:endParaRPr/>
                    </a:p>
                    <a:p>
                      <a:pPr marL="0" marR="0" lvl="0" indent="0" algn="l" rtl="0">
                        <a:lnSpc>
                          <a:spcPct val="100000"/>
                        </a:lnSpc>
                        <a:spcBef>
                          <a:spcPts val="0"/>
                        </a:spcBef>
                        <a:spcAft>
                          <a:spcPts val="0"/>
                        </a:spcAft>
                        <a:buClr>
                          <a:srgbClr val="000000"/>
                        </a:buClr>
                        <a:buSzPts val="1000"/>
                        <a:buFont typeface="Arial"/>
                        <a:buNone/>
                      </a:pPr>
                      <a:endParaRPr sz="10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M&amp;A Strategy</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Support due diligence, synergy analysis, and integration planning for M&amp;A transactions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554350">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Competitor Analysis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Monitor and analyze competitor strategies, capabilities, and positioning for competitive intelligence</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167" name="Google Shape;167;p2"/>
          <p:cNvGraphicFramePr/>
          <p:nvPr>
            <p:extLst>
              <p:ext uri="{D42A27DB-BD31-4B8C-83A1-F6EECF244321}">
                <p14:modId xmlns:p14="http://schemas.microsoft.com/office/powerpoint/2010/main" val="4145125353"/>
              </p:ext>
            </p:extLst>
          </p:nvPr>
        </p:nvGraphicFramePr>
        <p:xfrm>
          <a:off x="6199344" y="4010599"/>
          <a:ext cx="5551225" cy="2643750"/>
        </p:xfrm>
        <a:graphic>
          <a:graphicData uri="http://schemas.openxmlformats.org/drawingml/2006/table">
            <a:tbl>
              <a:tblPr>
                <a:noFill/>
              </a:tblPr>
              <a:tblGrid>
                <a:gridCol w="1115950">
                  <a:extLst>
                    <a:ext uri="{9D8B030D-6E8A-4147-A177-3AD203B41FA5}">
                      <a16:colId xmlns:a16="http://schemas.microsoft.com/office/drawing/2014/main" val="20000"/>
                    </a:ext>
                  </a:extLst>
                </a:gridCol>
                <a:gridCol w="2589375">
                  <a:extLst>
                    <a:ext uri="{9D8B030D-6E8A-4147-A177-3AD203B41FA5}">
                      <a16:colId xmlns:a16="http://schemas.microsoft.com/office/drawing/2014/main" val="20001"/>
                    </a:ext>
                  </a:extLst>
                </a:gridCol>
                <a:gridCol w="1845900">
                  <a:extLst>
                    <a:ext uri="{9D8B030D-6E8A-4147-A177-3AD203B41FA5}">
                      <a16:colId xmlns:a16="http://schemas.microsoft.com/office/drawing/2014/main" val="20002"/>
                    </a:ext>
                  </a:extLst>
                </a:gridCol>
              </a:tblGrid>
              <a:tr h="415675">
                <a:tc>
                  <a:txBody>
                    <a:bodyPr/>
                    <a:lstStyle/>
                    <a:p>
                      <a:pPr marL="0" marR="0" lvl="0" indent="0" algn="l" rtl="0">
                        <a:lnSpc>
                          <a:spcPct val="100000"/>
                        </a:lnSpc>
                        <a:spcBef>
                          <a:spcPts val="0"/>
                        </a:spcBef>
                        <a:spcAft>
                          <a:spcPts val="0"/>
                        </a:spcAft>
                        <a:buNone/>
                      </a:pP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a:solidFill>
                            <a:schemeClr val="lt1"/>
                          </a:solidFill>
                        </a:rPr>
                        <a:t> </a:t>
                      </a:r>
                      <a:r>
                        <a:rPr lang="en-GB" sz="1200" b="1" u="none" strike="noStrike" cap="none">
                          <a:solidFill>
                            <a:schemeClr val="lt1"/>
                          </a:solidFill>
                        </a:rPr>
                        <a:t>Development &amp; Foresight</a:t>
                      </a:r>
                      <a:endParaRPr sz="1200" b="1" u="none" strike="noStrike" cap="none">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u="none" strike="noStrike" cap="none">
                          <a:solidFill>
                            <a:schemeClr val="lt1"/>
                          </a:solidFill>
                        </a:rPr>
                        <a:t>Typical Benefits</a:t>
                      </a:r>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Organizational Self-Audits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Evaluate organizational performance and capabilities to identify improvement opportunities and gaps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rowSpan="4">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Education and Capacity Building in Foresight</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a:t>Develop organizational capabilities in strategic foresight and decision intelligence methodologies</a:t>
                      </a:r>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Personal </a:t>
                      </a:r>
                      <a:r>
                        <a:rPr lang="en-GB" sz="1000" dirty="0"/>
                        <a:t>F</a:t>
                      </a:r>
                      <a:r>
                        <a:rPr lang="en-GB" sz="1000" u="none" strike="noStrike" cap="none" dirty="0"/>
                        <a:t>uture and Career </a:t>
                      </a:r>
                      <a:r>
                        <a:rPr lang="en-GB" sz="1000" dirty="0"/>
                        <a:t>P</a:t>
                      </a:r>
                      <a:r>
                        <a:rPr lang="en-GB" sz="1000" u="none" strike="noStrike" cap="none" dirty="0"/>
                        <a:t>lanning</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u="none" strike="noStrike" cap="none" dirty="0"/>
                        <a:t>Provide decision support for individual career development and life planning using predictive analytics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vMerge="1">
                  <a:txBody>
                    <a:bodyPr/>
                    <a:lstStyle/>
                    <a:p>
                      <a:endParaRPr lang="en-US"/>
                    </a:p>
                  </a:txBody>
                  <a:tcPr/>
                </a:tc>
                <a:extLst>
                  <a:ext uri="{0D108BD9-81ED-4DB2-BD59-A6C34878D82A}">
                    <a16:rowId xmlns:a16="http://schemas.microsoft.com/office/drawing/2014/main" val="10003"/>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000" dirty="0"/>
                        <a:t>Critical Friends &amp; Research</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dirty="0"/>
                        <a:t>Enable research and opinion gathering to strengthen and shape ideas/challenges</a:t>
                      </a:r>
                      <a:endParaRPr sz="10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vMerge="1">
                  <a:txBody>
                    <a:bodyPr/>
                    <a:lstStyle/>
                    <a:p>
                      <a:pPr marL="171450" marR="0" lvl="0" indent="-95250" algn="l" rtl="0">
                        <a:lnSpc>
                          <a:spcPct val="100000"/>
                        </a:lnSpc>
                        <a:spcBef>
                          <a:spcPts val="0"/>
                        </a:spcBef>
                        <a:spcAft>
                          <a:spcPts val="0"/>
                        </a:spcAft>
                        <a:buClr>
                          <a:srgbClr val="000000"/>
                        </a:buClr>
                        <a:buSzPts val="1200"/>
                        <a:buFont typeface="Arial"/>
                        <a:buNone/>
                      </a:pPr>
                      <a:endParaRPr sz="1200" u="none" strike="noStrike" cap="none"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4118051159"/>
                  </a:ext>
                </a:extLst>
              </a:tr>
            </a:tbl>
          </a:graphicData>
        </a:graphic>
      </p:graphicFrame>
      <p:pic>
        <p:nvPicPr>
          <p:cNvPr id="168" name="Google Shape;168;p2" descr="Lightbulb and gear outline"/>
          <p:cNvPicPr preferRelativeResize="0"/>
          <p:nvPr/>
        </p:nvPicPr>
        <p:blipFill rotWithShape="1">
          <a:blip r:embed="rId4">
            <a:alphaModFix/>
          </a:blip>
          <a:srcRect/>
          <a:stretch/>
        </p:blipFill>
        <p:spPr>
          <a:xfrm>
            <a:off x="706620" y="4028809"/>
            <a:ext cx="307825" cy="307825"/>
          </a:xfrm>
          <a:prstGeom prst="rect">
            <a:avLst/>
          </a:prstGeom>
          <a:noFill/>
          <a:ln>
            <a:noFill/>
          </a:ln>
        </p:spPr>
      </p:pic>
      <p:pic>
        <p:nvPicPr>
          <p:cNvPr id="169" name="Google Shape;169;p2" descr="Map compass with solid fill"/>
          <p:cNvPicPr preferRelativeResize="0"/>
          <p:nvPr/>
        </p:nvPicPr>
        <p:blipFill rotWithShape="1">
          <a:blip r:embed="rId5">
            <a:alphaModFix/>
          </a:blip>
          <a:srcRect/>
          <a:stretch/>
        </p:blipFill>
        <p:spPr>
          <a:xfrm>
            <a:off x="6463819" y="4019580"/>
            <a:ext cx="307825" cy="307825"/>
          </a:xfrm>
          <a:prstGeom prst="rect">
            <a:avLst/>
          </a:prstGeom>
          <a:noFill/>
          <a:ln>
            <a:noFill/>
          </a:ln>
        </p:spPr>
      </p:pic>
      <p:pic>
        <p:nvPicPr>
          <p:cNvPr id="170" name="Google Shape;170;p2" descr="Pandemic exponential curve line graph with solid fill"/>
          <p:cNvPicPr preferRelativeResize="0"/>
          <p:nvPr/>
        </p:nvPicPr>
        <p:blipFill rotWithShape="1">
          <a:blip r:embed="rId6">
            <a:alphaModFix/>
          </a:blip>
          <a:srcRect/>
          <a:stretch/>
        </p:blipFill>
        <p:spPr>
          <a:xfrm>
            <a:off x="6477794" y="1022358"/>
            <a:ext cx="279866" cy="282775"/>
          </a:xfrm>
          <a:prstGeom prst="rect">
            <a:avLst/>
          </a:prstGeom>
          <a:noFill/>
          <a:ln>
            <a:noFill/>
          </a:ln>
        </p:spPr>
      </p:pic>
      <p:sp>
        <p:nvSpPr>
          <p:cNvPr id="171" name="Google Shape;171;p2"/>
          <p:cNvSpPr txBox="1"/>
          <p:nvPr/>
        </p:nvSpPr>
        <p:spPr>
          <a:xfrm>
            <a:off x="4115344" y="1444482"/>
            <a:ext cx="1895400" cy="14775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Accelerated decisioning</a:t>
            </a:r>
            <a:endParaRPr sz="1000"/>
          </a:p>
          <a:p>
            <a:pPr marL="171450" indent="-171450">
              <a:buClr>
                <a:srgbClr val="222222"/>
              </a:buClr>
              <a:buSzPts val="1000"/>
              <a:buFont typeface="Arial"/>
              <a:buChar char="•"/>
            </a:pPr>
            <a:r>
              <a:rPr lang="en-GB" sz="1000">
                <a:solidFill>
                  <a:srgbClr val="222222"/>
                </a:solidFill>
              </a:rPr>
              <a:t>Accessible intelligence</a:t>
            </a:r>
            <a:endParaRPr sz="1000"/>
          </a:p>
          <a:p>
            <a:pPr marL="171450" indent="-171450">
              <a:buClr>
                <a:srgbClr val="222222"/>
              </a:buClr>
              <a:buSzPts val="1000"/>
              <a:buFont typeface="Arial"/>
              <a:buChar char="•"/>
            </a:pPr>
            <a:r>
              <a:rPr lang="en-GB" sz="1000">
                <a:solidFill>
                  <a:srgbClr val="222222"/>
                </a:solidFill>
              </a:rPr>
              <a:t>Finding solutions to difficult pain points and challenges, fast</a:t>
            </a:r>
            <a:endParaRPr sz="1000"/>
          </a:p>
          <a:p>
            <a:pPr marL="171450" indent="-171450">
              <a:buClr>
                <a:srgbClr val="222222"/>
              </a:buClr>
              <a:buSzPts val="1000"/>
              <a:buFont typeface="Arial"/>
              <a:buChar char="•"/>
            </a:pPr>
            <a:r>
              <a:rPr lang="en-GB" sz="1000">
                <a:solidFill>
                  <a:srgbClr val="222222"/>
                </a:solidFill>
              </a:rPr>
              <a:t>Proactive risk identification and mitigation</a:t>
            </a:r>
            <a:endParaRPr sz="1000"/>
          </a:p>
          <a:p>
            <a:pPr marL="171450" indent="-171450">
              <a:buClr>
                <a:srgbClr val="222222"/>
              </a:buClr>
              <a:buSzPts val="1000"/>
              <a:buFont typeface="Arial"/>
              <a:buChar char="•"/>
            </a:pPr>
            <a:r>
              <a:rPr lang="en-GB" sz="1000">
                <a:solidFill>
                  <a:srgbClr val="222222"/>
                </a:solidFill>
              </a:rPr>
              <a:t>Near real-time assessment </a:t>
            </a:r>
            <a:endParaRPr sz="1000"/>
          </a:p>
          <a:p>
            <a:pPr marL="171450" indent="-171450">
              <a:buClr>
                <a:srgbClr val="222222"/>
              </a:buClr>
              <a:buSzPts val="1000"/>
              <a:buFont typeface="Arial"/>
              <a:buChar char="•"/>
            </a:pPr>
            <a:r>
              <a:rPr lang="en-GB" sz="1000">
                <a:solidFill>
                  <a:srgbClr val="222222"/>
                </a:solidFill>
              </a:rPr>
              <a:t>Expert advice on tap</a:t>
            </a:r>
            <a:endParaRPr sz="1000"/>
          </a:p>
        </p:txBody>
      </p:sp>
      <p:sp>
        <p:nvSpPr>
          <p:cNvPr id="172" name="Google Shape;172;p2"/>
          <p:cNvSpPr txBox="1"/>
          <p:nvPr/>
        </p:nvSpPr>
        <p:spPr>
          <a:xfrm>
            <a:off x="9846286" y="1423220"/>
            <a:ext cx="1895400" cy="16317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Accelerated decisioning</a:t>
            </a:r>
            <a:endParaRPr/>
          </a:p>
          <a:p>
            <a:pPr marL="171450" indent="-171450">
              <a:buClr>
                <a:srgbClr val="222222"/>
              </a:buClr>
              <a:buSzPts val="1000"/>
              <a:buFont typeface="Arial"/>
              <a:buChar char="•"/>
            </a:pPr>
            <a:r>
              <a:rPr lang="en-GB" sz="1000">
                <a:solidFill>
                  <a:srgbClr val="222222"/>
                </a:solidFill>
              </a:rPr>
              <a:t>Accessible intelligence</a:t>
            </a:r>
            <a:endParaRPr/>
          </a:p>
          <a:p>
            <a:pPr marL="171450" indent="-171450">
              <a:buClr>
                <a:srgbClr val="222222"/>
              </a:buClr>
              <a:buSzPts val="1000"/>
              <a:buFont typeface="Arial"/>
              <a:buChar char="•"/>
            </a:pPr>
            <a:r>
              <a:rPr lang="en-GB" sz="1000">
                <a:solidFill>
                  <a:srgbClr val="222222"/>
                </a:solidFill>
              </a:rPr>
              <a:t>Enhanced collaboration</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Efficient project launch and execution</a:t>
            </a:r>
            <a:endParaRPr/>
          </a:p>
          <a:p>
            <a:pPr marL="171450" indent="-171450">
              <a:buClr>
                <a:srgbClr val="222222"/>
              </a:buClr>
              <a:buSzPts val="1000"/>
              <a:buFont typeface="Arial"/>
              <a:buChar char="•"/>
            </a:pPr>
            <a:r>
              <a:rPr lang="en-GB" sz="1000">
                <a:solidFill>
                  <a:srgbClr val="222222"/>
                </a:solidFill>
              </a:rPr>
              <a:t>Proactive risk identification and mitigation</a:t>
            </a:r>
            <a:endParaRPr/>
          </a:p>
          <a:p>
            <a:pPr marL="171450" indent="-171450">
              <a:buClr>
                <a:srgbClr val="222222"/>
              </a:buClr>
              <a:buSzPts val="1000"/>
              <a:buFont typeface="Arial"/>
              <a:buChar char="•"/>
            </a:pPr>
            <a:r>
              <a:rPr lang="en-GB" sz="1000">
                <a:solidFill>
                  <a:srgbClr val="222222"/>
                </a:solidFill>
              </a:rPr>
              <a:t>Democratized and equality of access</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Expert advice on tap</a:t>
            </a:r>
            <a:endParaRPr sz="1000"/>
          </a:p>
        </p:txBody>
      </p:sp>
      <p:sp>
        <p:nvSpPr>
          <p:cNvPr id="173" name="Google Shape;173;p2"/>
          <p:cNvSpPr txBox="1"/>
          <p:nvPr/>
        </p:nvSpPr>
        <p:spPr>
          <a:xfrm>
            <a:off x="4109184" y="4503216"/>
            <a:ext cx="1907700" cy="1631700"/>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a:solidFill>
                  <a:srgbClr val="222222"/>
                </a:solidFill>
              </a:rPr>
              <a:t>Enhanced collaboration</a:t>
            </a:r>
            <a:endParaRPr sz="1000" strike="sngStrike">
              <a:solidFill>
                <a:srgbClr val="222222"/>
              </a:solidFill>
            </a:endParaRPr>
          </a:p>
          <a:p>
            <a:pPr marL="171450" indent="-171450">
              <a:buClr>
                <a:srgbClr val="222222"/>
              </a:buClr>
              <a:buSzPts val="1000"/>
              <a:buFont typeface="Arial"/>
              <a:buChar char="•"/>
            </a:pPr>
            <a:r>
              <a:rPr lang="en-GB" sz="1000">
                <a:solidFill>
                  <a:srgbClr val="222222"/>
                </a:solidFill>
              </a:rPr>
              <a:t>Efficient project launch and execution</a:t>
            </a:r>
            <a:endParaRPr sz="1000"/>
          </a:p>
          <a:p>
            <a:pPr marL="171450" indent="-171450">
              <a:buClr>
                <a:srgbClr val="222222"/>
              </a:buClr>
              <a:buSzPts val="1000"/>
              <a:buFont typeface="Arial"/>
              <a:buChar char="•"/>
            </a:pPr>
            <a:r>
              <a:rPr lang="en-GB" sz="1000">
                <a:solidFill>
                  <a:srgbClr val="222222"/>
                </a:solidFill>
              </a:rPr>
              <a:t>Greater agility in navigating complex challenges</a:t>
            </a:r>
            <a:endParaRPr sz="1000"/>
          </a:p>
          <a:p>
            <a:pPr marL="171450" indent="-171450">
              <a:buClr>
                <a:srgbClr val="222222"/>
              </a:buClr>
              <a:buSzPts val="1000"/>
              <a:buFont typeface="Arial"/>
              <a:buChar char="•"/>
            </a:pPr>
            <a:r>
              <a:rPr lang="en-GB" sz="1000">
                <a:solidFill>
                  <a:srgbClr val="222222"/>
                </a:solidFill>
              </a:rPr>
              <a:t>Finding solutions to difficult pain points and challenges, fast</a:t>
            </a:r>
            <a:endParaRPr sz="1000"/>
          </a:p>
          <a:p>
            <a:pPr marL="171450" indent="-171450">
              <a:buClr>
                <a:srgbClr val="222222"/>
              </a:buClr>
              <a:buSzPts val="1000"/>
              <a:buFont typeface="Arial"/>
              <a:buChar char="•"/>
            </a:pPr>
            <a:r>
              <a:rPr lang="en-GB" sz="1000">
                <a:solidFill>
                  <a:srgbClr val="222222"/>
                </a:solidFill>
              </a:rPr>
              <a:t>Democratized and equality of access</a:t>
            </a:r>
            <a:endParaRPr sz="1000" strike="sngStrike">
              <a:solidFill>
                <a:srgbClr val="222222"/>
              </a:solidFill>
            </a:endParaRPr>
          </a:p>
        </p:txBody>
      </p:sp>
      <p:sp>
        <p:nvSpPr>
          <p:cNvPr id="174" name="Google Shape;174;p2"/>
          <p:cNvSpPr txBox="1"/>
          <p:nvPr/>
        </p:nvSpPr>
        <p:spPr>
          <a:xfrm>
            <a:off x="9840145" y="4524307"/>
            <a:ext cx="1907700" cy="1169511"/>
          </a:xfrm>
          <a:prstGeom prst="rect">
            <a:avLst/>
          </a:prstGeom>
          <a:noFill/>
          <a:ln>
            <a:noFill/>
          </a:ln>
        </p:spPr>
        <p:txBody>
          <a:bodyPr spcFirstLastPara="1" wrap="square" lIns="91425" tIns="45700" rIns="91425" bIns="45700" anchor="t" anchorCtr="0">
            <a:spAutoFit/>
          </a:bodyPr>
          <a:lstStyle/>
          <a:p>
            <a:pPr marL="171450" indent="-171450">
              <a:buClr>
                <a:srgbClr val="222222"/>
              </a:buClr>
              <a:buSzPts val="1000"/>
              <a:buFont typeface="Arial"/>
              <a:buChar char="•"/>
            </a:pPr>
            <a:r>
              <a:rPr lang="en-GB" sz="1000" dirty="0">
                <a:solidFill>
                  <a:srgbClr val="222222"/>
                </a:solidFill>
              </a:rPr>
              <a:t>Accessible intelligence</a:t>
            </a:r>
            <a:endParaRPr dirty="0"/>
          </a:p>
          <a:p>
            <a:pPr marL="171450" indent="-171450">
              <a:buClr>
                <a:srgbClr val="222222"/>
              </a:buClr>
              <a:buSzPts val="1000"/>
              <a:buFont typeface="Arial"/>
              <a:buChar char="•"/>
            </a:pPr>
            <a:r>
              <a:rPr lang="en-GB" sz="1000" dirty="0">
                <a:solidFill>
                  <a:srgbClr val="222222"/>
                </a:solidFill>
              </a:rPr>
              <a:t>Democratized and equality of access</a:t>
            </a:r>
            <a:endParaRPr sz="1000" strike="sngStrike" dirty="0">
              <a:solidFill>
                <a:srgbClr val="222222"/>
              </a:solidFill>
            </a:endParaRPr>
          </a:p>
          <a:p>
            <a:pPr marL="171450" indent="-171450">
              <a:buClr>
                <a:srgbClr val="222222"/>
              </a:buClr>
              <a:buSzPts val="1000"/>
              <a:buFont typeface="Arial"/>
              <a:buChar char="•"/>
            </a:pPr>
            <a:r>
              <a:rPr lang="en-GB" sz="1000" dirty="0">
                <a:solidFill>
                  <a:srgbClr val="222222"/>
                </a:solidFill>
              </a:rPr>
              <a:t>Human-</a:t>
            </a:r>
            <a:r>
              <a:rPr lang="en-GB" sz="1000" dirty="0" err="1">
                <a:solidFill>
                  <a:srgbClr val="222222"/>
                </a:solidFill>
              </a:rPr>
              <a:t>centered</a:t>
            </a:r>
            <a:r>
              <a:rPr lang="en-GB" sz="1000" dirty="0">
                <a:solidFill>
                  <a:srgbClr val="222222"/>
                </a:solidFill>
              </a:rPr>
              <a:t>, ethical AI focus</a:t>
            </a:r>
            <a:endParaRPr dirty="0"/>
          </a:p>
          <a:p>
            <a:pPr marL="171450" indent="-171450">
              <a:buClr>
                <a:srgbClr val="222222"/>
              </a:buClr>
              <a:buSzPts val="1000"/>
              <a:buFont typeface="Arial"/>
              <a:buChar char="•"/>
            </a:pPr>
            <a:r>
              <a:rPr lang="en-GB" sz="1000" dirty="0">
                <a:solidFill>
                  <a:srgbClr val="222222"/>
                </a:solidFill>
              </a:rPr>
              <a:t>Expert advice on tap</a:t>
            </a:r>
          </a:p>
          <a:p>
            <a:pPr marL="171450" indent="-171450">
              <a:buClr>
                <a:srgbClr val="222222"/>
              </a:buClr>
              <a:buSzPts val="1000"/>
              <a:buFont typeface="Arial"/>
              <a:buChar char="•"/>
            </a:pPr>
            <a:r>
              <a:rPr lang="en-GB" sz="1000" dirty="0">
                <a:solidFill>
                  <a:srgbClr val="222222"/>
                </a:solidFill>
              </a:rPr>
              <a:t>Reduces cost of research</a:t>
            </a:r>
            <a:endParaRPr sz="1000" dirty="0"/>
          </a:p>
        </p:txBody>
      </p:sp>
      <p:sp>
        <p:nvSpPr>
          <p:cNvPr id="176" name="Google Shape;176;p2"/>
          <p:cNvSpPr txBox="1"/>
          <p:nvPr/>
        </p:nvSpPr>
        <p:spPr>
          <a:xfrm>
            <a:off x="392869" y="140395"/>
            <a:ext cx="10913700" cy="369300"/>
          </a:xfrm>
          <a:prstGeom prst="rect">
            <a:avLst/>
          </a:prstGeom>
          <a:noFill/>
          <a:ln>
            <a:noFill/>
          </a:ln>
        </p:spPr>
        <p:txBody>
          <a:bodyPr spcFirstLastPara="1" wrap="square" lIns="91425" tIns="45700" rIns="91425" bIns="45700" anchor="t" anchorCtr="0">
            <a:spAutoFit/>
          </a:bodyPr>
          <a:lstStyle/>
          <a:p>
            <a:r>
              <a:rPr lang="en-GB" sz="1800" b="1" dirty="0" err="1">
                <a:solidFill>
                  <a:srgbClr val="FFFFFF"/>
                </a:solidFill>
              </a:rPr>
              <a:t>PreEmpt.Life</a:t>
            </a:r>
            <a:r>
              <a:rPr lang="en-GB" sz="1800" b="1" dirty="0">
                <a:solidFill>
                  <a:srgbClr val="FFFFFF"/>
                </a:solidFill>
              </a:rPr>
              <a:t> delivers Decision Intelligence for Everyone, Everywhere through Targeted Use Cases</a:t>
            </a:r>
            <a:endParaRPr sz="1800" b="1" dirty="0">
              <a:solidFill>
                <a:srgbClr val="FFFFFF"/>
              </a:solidFill>
            </a:endParaRPr>
          </a:p>
        </p:txBody>
      </p:sp>
      <p:sp>
        <p:nvSpPr>
          <p:cNvPr id="177" name="Google Shape;177;p2"/>
          <p:cNvSpPr txBox="1"/>
          <p:nvPr/>
        </p:nvSpPr>
        <p:spPr>
          <a:xfrm>
            <a:off x="375778" y="452895"/>
            <a:ext cx="11185800" cy="340053"/>
          </a:xfrm>
          <a:prstGeom prst="rect">
            <a:avLst/>
          </a:prstGeom>
          <a:noFill/>
          <a:ln>
            <a:noFill/>
          </a:ln>
        </p:spPr>
        <p:txBody>
          <a:bodyPr spcFirstLastPara="1" wrap="square" lIns="91425" tIns="45700" rIns="91425" bIns="45700" anchor="t" anchorCtr="0">
            <a:spAutoFit/>
          </a:bodyPr>
          <a:lstStyle/>
          <a:p>
            <a:pPr>
              <a:lnSpc>
                <a:spcPct val="115000"/>
              </a:lnSpc>
            </a:pPr>
            <a:r>
              <a:rPr lang="en-GB" dirty="0">
                <a:solidFill>
                  <a:srgbClr val="FFFFFF"/>
                </a:solidFill>
              </a:rPr>
              <a:t>Durable infrastructure that enables people &amp; organisations think ahead, plan for the future &amp; make better, more informed, &amp; timely decisions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6588E"/>
            </a:gs>
            <a:gs pos="100000">
              <a:srgbClr val="6BD1EC"/>
            </a:gs>
          </a:gsLst>
          <a:lin ang="16919999" scaled="0"/>
        </a:gradFill>
        <a:effectLst/>
      </p:bgPr>
    </p:bg>
    <p:spTree>
      <p:nvGrpSpPr>
        <p:cNvPr id="1" name="Shape 184"/>
        <p:cNvGrpSpPr/>
        <p:nvPr/>
      </p:nvGrpSpPr>
      <p:grpSpPr>
        <a:xfrm>
          <a:off x="0" y="0"/>
          <a:ext cx="0" cy="0"/>
          <a:chOff x="0" y="0"/>
          <a:chExt cx="0" cy="0"/>
        </a:xfrm>
      </p:grpSpPr>
      <p:sp>
        <p:nvSpPr>
          <p:cNvPr id="185" name="Google Shape;185;p37"/>
          <p:cNvSpPr txBox="1">
            <a:spLocks noGrp="1"/>
          </p:cNvSpPr>
          <p:nvPr>
            <p:ph type="title"/>
          </p:nvPr>
        </p:nvSpPr>
        <p:spPr>
          <a:xfrm>
            <a:off x="723875" y="418800"/>
            <a:ext cx="3811200" cy="552300"/>
          </a:xfrm>
          <a:prstGeom prst="rect">
            <a:avLst/>
          </a:prstGeom>
          <a:noFill/>
          <a:ln>
            <a:noFill/>
          </a:ln>
        </p:spPr>
        <p:txBody>
          <a:bodyPr spcFirstLastPara="1" wrap="square" lIns="90000" tIns="45000" rIns="90000" bIns="45000" anchor="t" anchorCtr="0">
            <a:noAutofit/>
          </a:bodyPr>
          <a:lstStyle/>
          <a:p>
            <a:pPr marL="0" lvl="0" indent="0" algn="l" rtl="0">
              <a:lnSpc>
                <a:spcPct val="100000"/>
              </a:lnSpc>
              <a:spcBef>
                <a:spcPts val="0"/>
              </a:spcBef>
              <a:spcAft>
                <a:spcPts val="0"/>
              </a:spcAft>
              <a:buSzPts val="2800"/>
              <a:buNone/>
            </a:pPr>
            <a:r>
              <a:rPr lang="en-US" sz="2800" b="0" i="0" u="none">
                <a:solidFill>
                  <a:srgbClr val="FFFFFF"/>
                </a:solidFill>
                <a:latin typeface="Arial"/>
                <a:ea typeface="Arial"/>
                <a:cs typeface="Arial"/>
                <a:sym typeface="Arial"/>
              </a:rPr>
              <a:t>How Does it Work ?</a:t>
            </a:r>
            <a:br>
              <a:rPr lang="en-US" sz="2400" b="0" i="0" u="none">
                <a:solidFill>
                  <a:srgbClr val="FFFFFF"/>
                </a:solidFill>
                <a:latin typeface="Arial"/>
                <a:ea typeface="Arial"/>
                <a:cs typeface="Arial"/>
                <a:sym typeface="Arial"/>
              </a:rPr>
            </a:br>
            <a:endParaRPr sz="2400"/>
          </a:p>
        </p:txBody>
      </p:sp>
      <p:sp>
        <p:nvSpPr>
          <p:cNvPr id="186" name="Google Shape;186;p37"/>
          <p:cNvSpPr txBox="1"/>
          <p:nvPr/>
        </p:nvSpPr>
        <p:spPr>
          <a:xfrm>
            <a:off x="647674" y="1070900"/>
            <a:ext cx="6814500" cy="5047495"/>
          </a:xfrm>
          <a:prstGeom prst="rect">
            <a:avLst/>
          </a:prstGeom>
          <a:noFill/>
          <a:ln>
            <a:noFill/>
          </a:ln>
        </p:spPr>
        <p:txBody>
          <a:bodyPr spcFirstLastPara="1" wrap="square" lIns="91425" tIns="45700" rIns="91425" bIns="45700" anchor="t" anchorCtr="0">
            <a:spAutoFit/>
          </a:bodyPr>
          <a:lstStyle/>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You provide a problem definition</a:t>
            </a:r>
            <a:r>
              <a:rPr lang="en-US" sz="1400" b="0" i="0" u="none" strike="noStrike" cap="none" dirty="0">
                <a:solidFill>
                  <a:srgbClr val="FFFFFF"/>
                </a:solidFill>
                <a:latin typeface="Arial"/>
                <a:ea typeface="Arial"/>
                <a:cs typeface="Arial"/>
                <a:sym typeface="Arial"/>
              </a:rPr>
              <a:t> and add context, and </a:t>
            </a:r>
            <a:r>
              <a:rPr lang="en-US" sz="1400" b="0" i="0" u="none" strike="noStrike" cap="none" dirty="0" err="1">
                <a:solidFill>
                  <a:srgbClr val="FFFFFF"/>
                </a:solidFill>
                <a:latin typeface="Arial"/>
                <a:ea typeface="Arial"/>
                <a:cs typeface="Arial"/>
                <a:sym typeface="Arial"/>
              </a:rPr>
              <a:t>PreEmpt</a:t>
            </a:r>
            <a:r>
              <a:rPr lang="en-US" sz="1400" b="0" i="0" u="none" strike="noStrike" cap="none" dirty="0">
                <a:solidFill>
                  <a:srgbClr val="FFFFFF"/>
                </a:solidFill>
                <a:latin typeface="Arial"/>
                <a:ea typeface="Arial"/>
                <a:cs typeface="Arial"/>
                <a:sym typeface="Arial"/>
              </a:rPr>
              <a:t> works by assessing publicly available data from the internet and proprietary data</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Dedicated private client sites</a:t>
            </a:r>
            <a:r>
              <a:rPr lang="en-US" sz="1400" b="0" i="0" u="none" strike="noStrike" cap="none" dirty="0">
                <a:solidFill>
                  <a:srgbClr val="FFFFFF"/>
                </a:solidFill>
                <a:latin typeface="Arial"/>
                <a:ea typeface="Arial"/>
                <a:cs typeface="Arial"/>
                <a:sym typeface="Arial"/>
              </a:rPr>
              <a:t> holding any client specific data you provide and sensitive report outputs</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err="1">
                <a:solidFill>
                  <a:schemeClr val="lt1"/>
                </a:solidFill>
                <a:latin typeface="Arial"/>
                <a:ea typeface="Arial"/>
                <a:cs typeface="Arial"/>
                <a:sym typeface="Arial"/>
              </a:rPr>
              <a:t>PreEmpt</a:t>
            </a:r>
            <a:r>
              <a:rPr lang="en-US" sz="1400" b="1" i="0" u="none" strike="noStrike" cap="none" dirty="0">
                <a:solidFill>
                  <a:schemeClr val="lt1"/>
                </a:solidFill>
                <a:latin typeface="Arial"/>
                <a:ea typeface="Arial"/>
                <a:cs typeface="Arial"/>
                <a:sym typeface="Arial"/>
              </a:rPr>
              <a:t> analyses huge amounts of information</a:t>
            </a:r>
            <a:r>
              <a:rPr lang="en-US" sz="1400" b="0" i="0" u="none" strike="noStrike" cap="none" dirty="0">
                <a:solidFill>
                  <a:schemeClr val="lt1"/>
                </a:solidFill>
                <a:latin typeface="Arial"/>
                <a:ea typeface="Arial"/>
                <a:cs typeface="Arial"/>
                <a:sym typeface="Arial"/>
              </a:rPr>
              <a:t> and uses 1,000+ prompts </a:t>
            </a:r>
            <a:r>
              <a:rPr lang="en-US" dirty="0">
                <a:solidFill>
                  <a:schemeClr val="lt1"/>
                </a:solidFill>
              </a:rPr>
              <a:t>and</a:t>
            </a:r>
            <a:r>
              <a:rPr lang="en-US" sz="1400" b="0" i="0" u="none" strike="noStrike" cap="none" dirty="0">
                <a:solidFill>
                  <a:schemeClr val="lt1"/>
                </a:solidFill>
                <a:latin typeface="Arial"/>
                <a:ea typeface="Arial"/>
                <a:cs typeface="Arial"/>
                <a:sym typeface="Arial"/>
              </a:rPr>
              <a:t> methods to come up with possible and deviant futures, risks and opportunities, presented as lenses into the content, all overseen by you as human arbiters</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chemeClr val="lt1"/>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chemeClr val="lt1"/>
                </a:solidFill>
                <a:latin typeface="Arial"/>
                <a:ea typeface="Arial"/>
                <a:cs typeface="Arial"/>
                <a:sym typeface="Arial"/>
              </a:rPr>
              <a:t>The content can then be individually consumed</a:t>
            </a:r>
            <a:r>
              <a:rPr lang="en-US" sz="1400" b="0" i="0" u="none" strike="noStrike" cap="none" dirty="0">
                <a:solidFill>
                  <a:schemeClr val="lt1"/>
                </a:solidFill>
                <a:latin typeface="Arial"/>
                <a:ea typeface="Arial"/>
                <a:cs typeface="Arial"/>
                <a:sym typeface="Arial"/>
              </a:rPr>
              <a:t>, considered, shared, and </a:t>
            </a:r>
            <a:r>
              <a:rPr lang="en-US" sz="1400" b="0" i="0" u="none" strike="noStrike" cap="none" dirty="0" err="1">
                <a:solidFill>
                  <a:schemeClr val="lt1"/>
                </a:solidFill>
                <a:latin typeface="Arial"/>
                <a:ea typeface="Arial"/>
                <a:cs typeface="Arial"/>
                <a:sym typeface="Arial"/>
              </a:rPr>
              <a:t>workshop’d</a:t>
            </a:r>
            <a:r>
              <a:rPr lang="en-US" sz="1400" b="0" i="0" u="none" strike="noStrike" cap="none" dirty="0">
                <a:solidFill>
                  <a:schemeClr val="lt1"/>
                </a:solidFill>
                <a:latin typeface="Arial"/>
                <a:ea typeface="Arial"/>
                <a:cs typeface="Arial"/>
                <a:sym typeface="Arial"/>
              </a:rPr>
              <a:t>, depending on your purpose, with full support if required</a:t>
            </a:r>
            <a:endParaRPr sz="1400" b="0" i="0" u="none" strike="noStrike" cap="none" dirty="0">
              <a:solidFill>
                <a:schemeClr val="lt1"/>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Any client-specific proprietary data is secured</a:t>
            </a:r>
            <a:r>
              <a:rPr lang="en-US" sz="1400" b="0" i="0" u="none" strike="noStrike" cap="none" dirty="0">
                <a:solidFill>
                  <a:srgbClr val="FFFFFF"/>
                </a:solidFill>
                <a:latin typeface="Arial"/>
                <a:ea typeface="Arial"/>
                <a:cs typeface="Arial"/>
                <a:sym typeface="Arial"/>
              </a:rPr>
              <a:t> and kept anonymous on AWS Cloud</a:t>
            </a:r>
            <a:endParaRPr sz="1400" b="0" i="0" u="none" strike="noStrike" cap="none" dirty="0">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Automated </a:t>
            </a:r>
            <a:r>
              <a:rPr lang="en-US" b="1" dirty="0">
                <a:solidFill>
                  <a:srgbClr val="FFFFFF"/>
                </a:solidFill>
              </a:rPr>
              <a:t>and</a:t>
            </a:r>
            <a:r>
              <a:rPr lang="en-US" sz="1400" b="1" i="0" u="none" strike="noStrike" cap="none" dirty="0">
                <a:solidFill>
                  <a:srgbClr val="FFFFFF"/>
                </a:solidFill>
                <a:latin typeface="Arial"/>
                <a:ea typeface="Arial"/>
                <a:cs typeface="Arial"/>
                <a:sym typeface="Arial"/>
              </a:rPr>
              <a:t> manual links to other engines</a:t>
            </a:r>
            <a:r>
              <a:rPr lang="en-US" sz="1400" b="0" i="0" u="none" strike="noStrike" cap="none" dirty="0">
                <a:solidFill>
                  <a:srgbClr val="FFFFFF"/>
                </a:solidFill>
                <a:latin typeface="Arial"/>
                <a:ea typeface="Arial"/>
                <a:cs typeface="Arial"/>
                <a:sym typeface="Arial"/>
              </a:rPr>
              <a:t> for further analysis, video, slides, summaries, and as independent verifiers and critics of generated reports, prior to delivery to you</a:t>
            </a:r>
            <a:endParaRPr sz="1400" b="0" i="0" u="none" strike="noStrike" cap="none" dirty="0">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FFFFFF"/>
              </a:buClr>
              <a:buSzPts val="1800"/>
              <a:buFont typeface="Arial"/>
              <a:buNone/>
            </a:pPr>
            <a:endParaRPr sz="1400" b="0" i="0" u="none" strike="noStrike" cap="none" dirty="0">
              <a:solidFill>
                <a:srgbClr val="FFFFFF"/>
              </a:solidFill>
              <a:latin typeface="Arial"/>
              <a:ea typeface="Arial"/>
              <a:cs typeface="Arial"/>
              <a:sym typeface="Arial"/>
            </a:endParaRPr>
          </a:p>
          <a:p>
            <a:pPr marL="457200" marR="0" lvl="0" indent="-342900" algn="l" rtl="0">
              <a:lnSpc>
                <a:spcPct val="100000"/>
              </a:lnSpc>
              <a:spcBef>
                <a:spcPts val="0"/>
              </a:spcBef>
              <a:spcAft>
                <a:spcPts val="0"/>
              </a:spcAft>
              <a:buClr>
                <a:srgbClr val="FFFFFF"/>
              </a:buClr>
              <a:buSzPts val="1800"/>
              <a:buFont typeface="Arial"/>
              <a:buChar char="●"/>
            </a:pPr>
            <a:r>
              <a:rPr lang="en-US" sz="1400" b="1" i="0" u="none" strike="noStrike" cap="none" dirty="0">
                <a:solidFill>
                  <a:srgbClr val="FFFFFF"/>
                </a:solidFill>
                <a:latin typeface="Arial"/>
                <a:ea typeface="Arial"/>
                <a:cs typeface="Arial"/>
                <a:sym typeface="Arial"/>
              </a:rPr>
              <a:t>No-one else can view your content</a:t>
            </a:r>
            <a:r>
              <a:rPr lang="en-US" sz="1400" b="0" i="0" u="none" strike="noStrike" cap="none" dirty="0">
                <a:solidFill>
                  <a:srgbClr val="FFFFFF"/>
                </a:solidFill>
                <a:latin typeface="Arial"/>
                <a:ea typeface="Arial"/>
                <a:cs typeface="Arial"/>
                <a:sym typeface="Arial"/>
              </a:rPr>
              <a:t> (including the </a:t>
            </a:r>
            <a:r>
              <a:rPr lang="en-US" sz="1400" b="0" i="0" u="none" strike="noStrike" cap="none" dirty="0" err="1">
                <a:solidFill>
                  <a:srgbClr val="FFFFFF"/>
                </a:solidFill>
                <a:latin typeface="Arial"/>
                <a:ea typeface="Arial"/>
                <a:cs typeface="Arial"/>
                <a:sym typeface="Arial"/>
              </a:rPr>
              <a:t>PreEmpt</a:t>
            </a:r>
            <a:r>
              <a:rPr lang="en-US" sz="1400" b="0" i="0" u="none" strike="noStrike" cap="none" dirty="0">
                <a:solidFill>
                  <a:srgbClr val="FFFFFF"/>
                </a:solidFill>
                <a:latin typeface="Arial"/>
                <a:ea typeface="Arial"/>
                <a:cs typeface="Arial"/>
                <a:sym typeface="Arial"/>
              </a:rPr>
              <a:t> team), unless you share it</a:t>
            </a:r>
            <a:endParaRPr sz="1400" b="0" i="0" u="none" strike="noStrike" cap="none" dirty="0">
              <a:solidFill>
                <a:srgbClr val="FFFFFF"/>
              </a:solidFill>
              <a:latin typeface="Arial"/>
              <a:ea typeface="Arial"/>
              <a:cs typeface="Arial"/>
              <a:sym typeface="Arial"/>
            </a:endParaRPr>
          </a:p>
        </p:txBody>
      </p:sp>
      <p:pic>
        <p:nvPicPr>
          <p:cNvPr id="187" name="Google Shape;187;p37" descr="Software and data security"/>
          <p:cNvPicPr preferRelativeResize="0"/>
          <p:nvPr/>
        </p:nvPicPr>
        <p:blipFill rotWithShape="1">
          <a:blip r:embed="rId3">
            <a:alphaModFix/>
          </a:blip>
          <a:srcRect l="-1850" r="1849"/>
          <a:stretch/>
        </p:blipFill>
        <p:spPr>
          <a:xfrm>
            <a:off x="7670325" y="1341550"/>
            <a:ext cx="3811200" cy="4072699"/>
          </a:xfrm>
          <a:prstGeom prst="rect">
            <a:avLst/>
          </a:prstGeom>
          <a:noFill/>
          <a:ln>
            <a:noFill/>
          </a:ln>
        </p:spPr>
      </p:pic>
      <p:sp>
        <p:nvSpPr>
          <p:cNvPr id="188" name="Google Shape;188;p37"/>
          <p:cNvSpPr txBox="1">
            <a:spLocks noGrp="1"/>
          </p:cNvSpPr>
          <p:nvPr>
            <p:ph type="sldNum" idx="12"/>
          </p:nvPr>
        </p:nvSpPr>
        <p:spPr>
          <a:xfrm>
            <a:off x="11278000" y="451200"/>
            <a:ext cx="566100" cy="335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6</a:t>
            </a:fld>
            <a:endParaRPr/>
          </a:p>
        </p:txBody>
      </p:sp>
      <p:sp>
        <p:nvSpPr>
          <p:cNvPr id="189" name="Google Shape;189;p37"/>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36c5742a83c_0_8"/>
          <p:cNvSpPr txBox="1">
            <a:spLocks noGrp="1"/>
          </p:cNvSpPr>
          <p:nvPr>
            <p:ph type="title"/>
          </p:nvPr>
        </p:nvSpPr>
        <p:spPr>
          <a:xfrm>
            <a:off x="684200" y="492425"/>
            <a:ext cx="5313300" cy="5853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None/>
            </a:pPr>
            <a:r>
              <a:rPr lang="en-US" sz="2800" dirty="0">
                <a:latin typeface="Arial"/>
                <a:ea typeface="Arial"/>
                <a:cs typeface="Arial"/>
                <a:sym typeface="Arial"/>
              </a:rPr>
              <a:t>Visualization &amp; Understanding</a:t>
            </a:r>
            <a:endParaRPr sz="2800" dirty="0">
              <a:latin typeface="Arial"/>
              <a:ea typeface="Arial"/>
              <a:cs typeface="Arial"/>
              <a:sym typeface="Arial"/>
            </a:endParaRPr>
          </a:p>
        </p:txBody>
      </p:sp>
      <p:sp>
        <p:nvSpPr>
          <p:cNvPr id="196" name="Google Shape;196;g36c5742a83c_0_8"/>
          <p:cNvSpPr txBox="1">
            <a:spLocks noGrp="1"/>
          </p:cNvSpPr>
          <p:nvPr>
            <p:ph type="body" idx="2"/>
          </p:nvPr>
        </p:nvSpPr>
        <p:spPr>
          <a:xfrm>
            <a:off x="6450800" y="1336950"/>
            <a:ext cx="5237100" cy="4556700"/>
          </a:xfrm>
          <a:prstGeom prst="rect">
            <a:avLst/>
          </a:prstGeom>
        </p:spPr>
        <p:txBody>
          <a:bodyPr spcFirstLastPara="1" wrap="square" lIns="90000" tIns="45000" rIns="90000" bIns="45000" anchor="t" anchorCtr="0">
            <a:noAutofit/>
          </a:bodyPr>
          <a:lstStyle/>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A recent survey (2025) showed that </a:t>
            </a:r>
            <a:r>
              <a:rPr lang="en-US" sz="1400" b="1" dirty="0">
                <a:solidFill>
                  <a:srgbClr val="FFFFFF"/>
                </a:solidFill>
                <a:latin typeface="Arial"/>
                <a:ea typeface="Arial"/>
                <a:cs typeface="Arial"/>
                <a:sym typeface="Arial"/>
              </a:rPr>
              <a:t>65%</a:t>
            </a:r>
            <a:r>
              <a:rPr lang="en-US" sz="1400" dirty="0">
                <a:solidFill>
                  <a:srgbClr val="FFFFFF"/>
                </a:solidFill>
                <a:latin typeface="Arial"/>
                <a:ea typeface="Arial"/>
                <a:cs typeface="Arial"/>
                <a:sym typeface="Arial"/>
              </a:rPr>
              <a:t> of people identify as visual learners, that auditory learners make up about </a:t>
            </a:r>
            <a:r>
              <a:rPr lang="en-US" sz="1400" b="1" dirty="0">
                <a:solidFill>
                  <a:srgbClr val="FFFFFF"/>
                </a:solidFill>
                <a:latin typeface="Arial"/>
                <a:ea typeface="Arial"/>
                <a:cs typeface="Arial"/>
                <a:sym typeface="Arial"/>
              </a:rPr>
              <a:t>30%</a:t>
            </a:r>
            <a:r>
              <a:rPr lang="en-US" sz="1400" dirty="0">
                <a:solidFill>
                  <a:srgbClr val="FFFFFF"/>
                </a:solidFill>
                <a:latin typeface="Arial"/>
                <a:ea typeface="Arial"/>
                <a:cs typeface="Arial"/>
                <a:sym typeface="Arial"/>
              </a:rPr>
              <a:t> of the population, and approximately </a:t>
            </a:r>
            <a:r>
              <a:rPr lang="en-US" sz="1400" b="1" dirty="0">
                <a:solidFill>
                  <a:srgbClr val="FFFFFF"/>
                </a:solidFill>
                <a:latin typeface="Arial"/>
                <a:ea typeface="Arial"/>
                <a:cs typeface="Arial"/>
                <a:sym typeface="Arial"/>
              </a:rPr>
              <a:t>5%</a:t>
            </a:r>
            <a:r>
              <a:rPr lang="en-US" sz="1400" dirty="0">
                <a:solidFill>
                  <a:srgbClr val="FFFFFF"/>
                </a:solidFill>
                <a:latin typeface="Arial"/>
                <a:ea typeface="Arial"/>
                <a:cs typeface="Arial"/>
                <a:sym typeface="Arial"/>
              </a:rPr>
              <a:t> of people are primarily kinesthetic learners</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Our Challenges page gives you ~3 minute videos, 5 minute blog posts, and immensely detailed reports to read. Your choice.</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We have incorporated Causal Knowledge Graphs to aid the visualization of the delivered reports, with drill-down nodes for greater detail</a:t>
            </a:r>
            <a:endParaRPr sz="1400" dirty="0">
              <a:solidFill>
                <a:srgbClr val="FFFFFF"/>
              </a:solidFill>
              <a:latin typeface="Arial"/>
              <a:ea typeface="Arial"/>
              <a:cs typeface="Arial"/>
              <a:sym typeface="Arial"/>
            </a:endParaRPr>
          </a:p>
          <a:p>
            <a:pPr marL="0" lvl="0" indent="0" algn="l" rtl="0">
              <a:spcBef>
                <a:spcPts val="0"/>
              </a:spcBef>
              <a:spcAft>
                <a:spcPts val="0"/>
              </a:spcAft>
              <a:buNone/>
            </a:pPr>
            <a:endParaRPr sz="1400" dirty="0">
              <a:solidFill>
                <a:srgbClr val="FFFFFF"/>
              </a:solidFill>
              <a:latin typeface="Arial"/>
              <a:ea typeface="Arial"/>
              <a:cs typeface="Arial"/>
              <a:sym typeface="Arial"/>
            </a:endParaRPr>
          </a:p>
          <a:p>
            <a:pPr marL="457200" lvl="0" indent="-330200" algn="l" rtl="0">
              <a:spcBef>
                <a:spcPts val="0"/>
              </a:spcBef>
              <a:spcAft>
                <a:spcPts val="0"/>
              </a:spcAft>
              <a:buClr>
                <a:srgbClr val="FFFFFF"/>
              </a:buClr>
              <a:buSzPts val="1600"/>
              <a:buFont typeface="Arial"/>
              <a:buChar char="●"/>
            </a:pPr>
            <a:r>
              <a:rPr lang="en-US" sz="1400" dirty="0">
                <a:solidFill>
                  <a:srgbClr val="FFFFFF"/>
                </a:solidFill>
                <a:latin typeface="Arial"/>
                <a:ea typeface="Arial"/>
                <a:cs typeface="Arial"/>
                <a:sym typeface="Arial"/>
              </a:rPr>
              <a:t>All reports can be further questioned, </a:t>
            </a:r>
            <a:r>
              <a:rPr lang="en-US" sz="1400" dirty="0" err="1">
                <a:solidFill>
                  <a:srgbClr val="FFFFFF"/>
                </a:solidFill>
                <a:latin typeface="Arial"/>
                <a:ea typeface="Arial"/>
                <a:cs typeface="Arial"/>
                <a:sym typeface="Arial"/>
              </a:rPr>
              <a:t>analysed</a:t>
            </a:r>
            <a:r>
              <a:rPr lang="en-US" sz="1400" dirty="0">
                <a:solidFill>
                  <a:srgbClr val="FFFFFF"/>
                </a:solidFill>
                <a:latin typeface="Arial"/>
                <a:ea typeface="Arial"/>
                <a:cs typeface="Arial"/>
                <a:sym typeface="Arial"/>
              </a:rPr>
              <a:t> and reformatted with connections to other GPT LLMs of your choice, to enhance interpretation and understanding of the responses</a:t>
            </a:r>
            <a:endParaRPr sz="1400" dirty="0">
              <a:solidFill>
                <a:srgbClr val="FFFFFF"/>
              </a:solidFill>
              <a:latin typeface="Arial"/>
              <a:ea typeface="Arial"/>
              <a:cs typeface="Arial"/>
              <a:sym typeface="Arial"/>
            </a:endParaRPr>
          </a:p>
        </p:txBody>
      </p:sp>
      <p:pic>
        <p:nvPicPr>
          <p:cNvPr id="197" name="Google Shape;197;g36c5742a83c_0_8" title="Scenarios.jpg"/>
          <p:cNvPicPr preferRelativeResize="0"/>
          <p:nvPr/>
        </p:nvPicPr>
        <p:blipFill>
          <a:blip r:embed="rId3">
            <a:alphaModFix/>
          </a:blip>
          <a:stretch>
            <a:fillRect/>
          </a:stretch>
        </p:blipFill>
        <p:spPr>
          <a:xfrm>
            <a:off x="760400" y="1421075"/>
            <a:ext cx="5237025" cy="3493750"/>
          </a:xfrm>
          <a:prstGeom prst="rect">
            <a:avLst/>
          </a:prstGeom>
          <a:noFill/>
          <a:ln>
            <a:noFill/>
          </a:ln>
        </p:spPr>
      </p:pic>
      <p:sp>
        <p:nvSpPr>
          <p:cNvPr id="198" name="Google Shape;198;g36c5742a83c_0_8"/>
          <p:cNvSpPr txBox="1">
            <a:spLocks noGrp="1"/>
          </p:cNvSpPr>
          <p:nvPr>
            <p:ph type="sldNum" idx="12"/>
          </p:nvPr>
        </p:nvSpPr>
        <p:spPr>
          <a:xfrm>
            <a:off x="11279675" y="492425"/>
            <a:ext cx="554100" cy="323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7</a:t>
            </a:fld>
            <a:endParaRPr/>
          </a:p>
        </p:txBody>
      </p:sp>
      <p:sp>
        <p:nvSpPr>
          <p:cNvPr id="199" name="Google Shape;199;g36c5742a83c_0_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8"/>
          <p:cNvSpPr txBox="1">
            <a:spLocks noGrp="1"/>
          </p:cNvSpPr>
          <p:nvPr>
            <p:ph type="title"/>
          </p:nvPr>
        </p:nvSpPr>
        <p:spPr>
          <a:xfrm>
            <a:off x="545150" y="441075"/>
            <a:ext cx="5087100" cy="5982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400"/>
              <a:buNone/>
            </a:pPr>
            <a:r>
              <a:rPr lang="en-US" sz="2800" dirty="0">
                <a:latin typeface="Arial"/>
                <a:ea typeface="Arial"/>
                <a:cs typeface="Arial"/>
                <a:sym typeface="Arial"/>
              </a:rPr>
              <a:t>What Makes </a:t>
            </a:r>
            <a:r>
              <a:rPr lang="en-US" sz="2800" dirty="0" err="1">
                <a:latin typeface="Arial"/>
                <a:ea typeface="Arial"/>
                <a:cs typeface="Arial"/>
                <a:sym typeface="Arial"/>
              </a:rPr>
              <a:t>PreEmpt</a:t>
            </a:r>
            <a:r>
              <a:rPr lang="en-US" sz="2800" dirty="0">
                <a:latin typeface="Arial"/>
                <a:ea typeface="Arial"/>
                <a:cs typeface="Arial"/>
                <a:sym typeface="Arial"/>
              </a:rPr>
              <a:t> Different</a:t>
            </a:r>
            <a:endParaRPr sz="2200" dirty="0"/>
          </a:p>
        </p:txBody>
      </p:sp>
      <p:sp>
        <p:nvSpPr>
          <p:cNvPr id="205" name="Google Shape;205;p38"/>
          <p:cNvSpPr txBox="1">
            <a:spLocks noGrp="1"/>
          </p:cNvSpPr>
          <p:nvPr>
            <p:ph type="body" idx="1"/>
          </p:nvPr>
        </p:nvSpPr>
        <p:spPr>
          <a:xfrm>
            <a:off x="386800" y="1115475"/>
            <a:ext cx="5611800" cy="5507400"/>
          </a:xfrm>
          <a:prstGeom prst="rect">
            <a:avLst/>
          </a:prstGeom>
          <a:noFill/>
          <a:ln>
            <a:noFill/>
          </a:ln>
        </p:spPr>
        <p:txBody>
          <a:bodyPr spcFirstLastPara="1" wrap="square" lIns="90000" tIns="45000" rIns="90000" bIns="45000" anchor="t" anchorCtr="0">
            <a:noAutofit/>
          </a:bodyPr>
          <a:lstStyle/>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Easy for Everyone:</a:t>
            </a:r>
            <a:r>
              <a:rPr lang="en-US" sz="1400" dirty="0">
                <a:solidFill>
                  <a:schemeClr val="lt1"/>
                </a:solidFill>
                <a:latin typeface="Arial"/>
                <a:ea typeface="Arial"/>
                <a:cs typeface="Arial"/>
                <a:sym typeface="Arial"/>
              </a:rPr>
              <a:t> It’s designed so that anyone, not just experts, can use advanced future-planning tools for free, or at low cost</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AI + Human Input: </a:t>
            </a:r>
            <a:r>
              <a:rPr lang="en-US" sz="1400" dirty="0">
                <a:solidFill>
                  <a:schemeClr val="lt1"/>
                </a:solidFill>
                <a:latin typeface="Arial"/>
                <a:ea typeface="Arial"/>
                <a:cs typeface="Arial"/>
                <a:sym typeface="Arial"/>
              </a:rPr>
              <a:t>While </a:t>
            </a:r>
            <a:r>
              <a:rPr lang="en-US" sz="1400" dirty="0" err="1">
                <a:solidFill>
                  <a:schemeClr val="lt1"/>
                </a:solidFill>
                <a:latin typeface="Arial"/>
                <a:ea typeface="Arial"/>
                <a:cs typeface="Arial"/>
                <a:sym typeface="Arial"/>
              </a:rPr>
              <a:t>PreEmpt</a:t>
            </a:r>
            <a:r>
              <a:rPr lang="en-US" sz="1400" dirty="0">
                <a:solidFill>
                  <a:schemeClr val="lt1"/>
                </a:solidFill>
                <a:latin typeface="Arial"/>
                <a:ea typeface="Arial"/>
                <a:cs typeface="Arial"/>
                <a:sym typeface="Arial"/>
              </a:rPr>
              <a:t> does the heavy lifting, you can add your own data, opinions and ideas, making the results personal and relevant</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Covers Everything:</a:t>
            </a:r>
            <a:r>
              <a:rPr lang="en-US" sz="1400" dirty="0">
                <a:solidFill>
                  <a:schemeClr val="lt1"/>
                </a:solidFill>
                <a:latin typeface="Arial"/>
                <a:ea typeface="Arial"/>
                <a:cs typeface="Arial"/>
                <a:sym typeface="Arial"/>
              </a:rPr>
              <a:t> It can look at all topics, from business trends to personal goals, and answer questions in 37+ different languages and from the perspective of different cultures and personas</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Non-Linear:</a:t>
            </a:r>
            <a:r>
              <a:rPr lang="en-US" sz="1400" dirty="0">
                <a:solidFill>
                  <a:schemeClr val="lt1"/>
                </a:solidFill>
                <a:latin typeface="Arial"/>
                <a:ea typeface="Arial"/>
                <a:cs typeface="Arial"/>
                <a:sym typeface="Arial"/>
              </a:rPr>
              <a:t> </a:t>
            </a:r>
            <a:r>
              <a:rPr lang="en-US" sz="1400" dirty="0" err="1">
                <a:solidFill>
                  <a:schemeClr val="lt1"/>
                </a:solidFill>
                <a:latin typeface="Arial"/>
                <a:ea typeface="Arial"/>
                <a:cs typeface="Arial"/>
                <a:sym typeface="Arial"/>
              </a:rPr>
              <a:t>PreEmpt</a:t>
            </a:r>
            <a:r>
              <a:rPr lang="en-US" sz="1400" dirty="0">
                <a:solidFill>
                  <a:schemeClr val="lt1"/>
                </a:solidFill>
                <a:latin typeface="Arial"/>
                <a:ea typeface="Arial"/>
                <a:cs typeface="Arial"/>
                <a:sym typeface="Arial"/>
              </a:rPr>
              <a:t> is holistic, has built-in feedback and verification loops so that any new data introduced anywhere in the cycle, creates an amended response. With linear systems, it’s a straight line, a serial set of steps that requires re-running</a:t>
            </a:r>
            <a:endParaRPr dirty="0"/>
          </a:p>
          <a:p>
            <a:pPr marL="0" lvl="0" indent="0" algn="l" rtl="0">
              <a:lnSpc>
                <a:spcPct val="115000"/>
              </a:lnSpc>
              <a:spcBef>
                <a:spcPts val="0"/>
              </a:spcBef>
              <a:spcAft>
                <a:spcPts val="0"/>
              </a:spcAft>
              <a:buNone/>
            </a:pPr>
            <a:endParaRPr sz="1400" dirty="0">
              <a:solidFill>
                <a:schemeClr val="lt1"/>
              </a:solidFill>
              <a:latin typeface="Arial"/>
              <a:ea typeface="Arial"/>
              <a:cs typeface="Arial"/>
              <a:sym typeface="Arial"/>
            </a:endParaRPr>
          </a:p>
          <a:p>
            <a:pPr marL="457200" lvl="0" indent="-317500" algn="l" rtl="0">
              <a:lnSpc>
                <a:spcPct val="115000"/>
              </a:lnSpc>
              <a:spcBef>
                <a:spcPts val="0"/>
              </a:spcBef>
              <a:spcAft>
                <a:spcPts val="0"/>
              </a:spcAft>
              <a:buClr>
                <a:schemeClr val="lt1"/>
              </a:buClr>
              <a:buSzPts val="1400"/>
              <a:buFont typeface="Arial"/>
              <a:buChar char="●"/>
            </a:pPr>
            <a:r>
              <a:rPr lang="en-US" sz="1400" b="1" dirty="0">
                <a:solidFill>
                  <a:schemeClr val="lt1"/>
                </a:solidFill>
                <a:latin typeface="Arial"/>
                <a:ea typeface="Arial"/>
                <a:cs typeface="Arial"/>
                <a:sym typeface="Arial"/>
              </a:rPr>
              <a:t>It Helps You “Think Ahead”: </a:t>
            </a:r>
            <a:r>
              <a:rPr lang="en-US" sz="1400" dirty="0">
                <a:solidFill>
                  <a:schemeClr val="lt1"/>
                </a:solidFill>
                <a:latin typeface="Arial"/>
                <a:ea typeface="Arial"/>
                <a:cs typeface="Arial"/>
                <a:sym typeface="Arial"/>
              </a:rPr>
              <a:t>Instead of just reacting to problems, Alexis helps you spot weak signals early and act before they become an issue. </a:t>
            </a:r>
            <a:endParaRPr dirty="0"/>
          </a:p>
        </p:txBody>
      </p:sp>
      <p:pic>
        <p:nvPicPr>
          <p:cNvPr id="206" name="Google Shape;206;p38"/>
          <p:cNvPicPr preferRelativeResize="0"/>
          <p:nvPr/>
        </p:nvPicPr>
        <p:blipFill rotWithShape="1">
          <a:blip r:embed="rId3">
            <a:alphaModFix/>
          </a:blip>
          <a:srcRect/>
          <a:stretch/>
        </p:blipFill>
        <p:spPr>
          <a:xfrm>
            <a:off x="6419575" y="1215975"/>
            <a:ext cx="5087100" cy="4154103"/>
          </a:xfrm>
          <a:prstGeom prst="rect">
            <a:avLst/>
          </a:prstGeom>
          <a:noFill/>
          <a:ln>
            <a:noFill/>
          </a:ln>
        </p:spPr>
      </p:pic>
      <p:sp>
        <p:nvSpPr>
          <p:cNvPr id="207" name="Google Shape;207;p38"/>
          <p:cNvSpPr txBox="1"/>
          <p:nvPr/>
        </p:nvSpPr>
        <p:spPr>
          <a:xfrm>
            <a:off x="6252175" y="5496100"/>
            <a:ext cx="5421900" cy="402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600">
                <a:solidFill>
                  <a:schemeClr val="lt1"/>
                </a:solidFill>
              </a:rPr>
              <a:t>It is like having a weather forecast for your life or business</a:t>
            </a:r>
            <a:endParaRPr sz="1600">
              <a:solidFill>
                <a:srgbClr val="0F496F"/>
              </a:solidFill>
              <a:latin typeface="Century Gothic"/>
              <a:ea typeface="Century Gothic"/>
              <a:cs typeface="Century Gothic"/>
              <a:sym typeface="Century Gothic"/>
            </a:endParaRPr>
          </a:p>
        </p:txBody>
      </p:sp>
      <p:sp>
        <p:nvSpPr>
          <p:cNvPr id="208" name="Google Shape;208;p38"/>
          <p:cNvSpPr txBox="1">
            <a:spLocks noGrp="1"/>
          </p:cNvSpPr>
          <p:nvPr>
            <p:ph type="sldNum" idx="12"/>
          </p:nvPr>
        </p:nvSpPr>
        <p:spPr>
          <a:xfrm>
            <a:off x="11250175" y="441075"/>
            <a:ext cx="576300" cy="3201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8</a:t>
            </a:fld>
            <a:endParaRPr/>
          </a:p>
        </p:txBody>
      </p:sp>
      <p:sp>
        <p:nvSpPr>
          <p:cNvPr id="209" name="Google Shape;209;p38"/>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6add716989_0_19"/>
          <p:cNvSpPr txBox="1">
            <a:spLocks noGrp="1"/>
          </p:cNvSpPr>
          <p:nvPr>
            <p:ph type="title"/>
          </p:nvPr>
        </p:nvSpPr>
        <p:spPr>
          <a:xfrm>
            <a:off x="630375" y="367975"/>
            <a:ext cx="10688700" cy="575700"/>
          </a:xfrm>
          <a:prstGeom prst="rect">
            <a:avLst/>
          </a:prstGeom>
          <a:noFill/>
          <a:ln>
            <a:noFill/>
          </a:ln>
        </p:spPr>
        <p:txBody>
          <a:bodyPr spcFirstLastPara="1" wrap="square" lIns="90000" tIns="45000" rIns="90000" bIns="45000" anchor="t" anchorCtr="0">
            <a:noAutofit/>
          </a:bodyPr>
          <a:lstStyle/>
          <a:p>
            <a:pPr marL="0" lvl="0" indent="0" algn="l" rtl="0">
              <a:lnSpc>
                <a:spcPct val="99000"/>
              </a:lnSpc>
              <a:spcBef>
                <a:spcPts val="0"/>
              </a:spcBef>
              <a:spcAft>
                <a:spcPts val="0"/>
              </a:spcAft>
              <a:buSzPts val="1400"/>
              <a:buNone/>
            </a:pPr>
            <a:r>
              <a:rPr lang="en-US" sz="2800">
                <a:latin typeface="Arial"/>
                <a:ea typeface="Arial"/>
                <a:cs typeface="Arial"/>
                <a:sym typeface="Arial"/>
              </a:rPr>
              <a:t>PreEmpt Features and Benefits </a:t>
            </a:r>
            <a:r>
              <a:rPr lang="en-US" sz="1600">
                <a:solidFill>
                  <a:schemeClr val="lt1"/>
                </a:solidFill>
                <a:latin typeface="Arial"/>
                <a:ea typeface="Arial"/>
                <a:cs typeface="Arial"/>
                <a:sym typeface="Arial"/>
              </a:rPr>
              <a:t>(Based on Perplexity independent assessment - June 2025)</a:t>
            </a:r>
            <a:endParaRPr sz="2200">
              <a:solidFill>
                <a:srgbClr val="000000"/>
              </a:solidFill>
              <a:latin typeface="Arial"/>
              <a:ea typeface="Arial"/>
              <a:cs typeface="Arial"/>
              <a:sym typeface="Arial"/>
            </a:endParaRPr>
          </a:p>
          <a:p>
            <a:pPr marL="0" lvl="0" indent="0" algn="l" rtl="0">
              <a:lnSpc>
                <a:spcPct val="99000"/>
              </a:lnSpc>
              <a:spcBef>
                <a:spcPts val="0"/>
              </a:spcBef>
              <a:spcAft>
                <a:spcPts val="0"/>
              </a:spcAft>
              <a:buSzPts val="1400"/>
              <a:buNone/>
            </a:pPr>
            <a:endParaRPr sz="1600">
              <a:latin typeface="Arial"/>
              <a:ea typeface="Arial"/>
              <a:cs typeface="Arial"/>
              <a:sym typeface="Arial"/>
            </a:endParaRPr>
          </a:p>
        </p:txBody>
      </p:sp>
      <p:sp>
        <p:nvSpPr>
          <p:cNvPr id="217" name="Google Shape;217;g36add716989_0_19"/>
          <p:cNvSpPr txBox="1">
            <a:spLocks noGrp="1"/>
          </p:cNvSpPr>
          <p:nvPr>
            <p:ph type="sldNum" idx="12"/>
          </p:nvPr>
        </p:nvSpPr>
        <p:spPr>
          <a:xfrm>
            <a:off x="11319075" y="493375"/>
            <a:ext cx="554100" cy="347400"/>
          </a:xfrm>
          <a:prstGeom prst="rect">
            <a:avLst/>
          </a:prstGeom>
        </p:spPr>
        <p:txBody>
          <a:bodyPr spcFirstLastPara="1" wrap="square" lIns="90000" tIns="45000" rIns="90000" bIns="45000" anchor="t" anchorCtr="0">
            <a:noAutofit/>
          </a:bodyPr>
          <a:lstStyle/>
          <a:p>
            <a:pPr marL="0" lvl="0" indent="0" algn="l" rtl="0">
              <a:spcBef>
                <a:spcPts val="0"/>
              </a:spcBef>
              <a:spcAft>
                <a:spcPts val="0"/>
              </a:spcAft>
              <a:buClr>
                <a:srgbClr val="FFFFFF"/>
              </a:buClr>
              <a:buSzPts val="1800"/>
              <a:buFont typeface="Century Gothic"/>
              <a:buNone/>
            </a:pPr>
            <a:r>
              <a:rPr lang="en-US"/>
              <a:t>0</a:t>
            </a:r>
            <a:fld id="{00000000-1234-1234-1234-123412341234}" type="slidenum">
              <a:rPr lang="en-US"/>
              <a:t>9</a:t>
            </a:fld>
            <a:endParaRPr/>
          </a:p>
        </p:txBody>
      </p:sp>
      <p:sp>
        <p:nvSpPr>
          <p:cNvPr id="218" name="Google Shape;218;g36add716989_0_19"/>
          <p:cNvSpPr txBox="1"/>
          <p:nvPr/>
        </p:nvSpPr>
        <p:spPr>
          <a:xfrm>
            <a:off x="10186350" y="6236225"/>
            <a:ext cx="1586700" cy="35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b="1">
                <a:solidFill>
                  <a:srgbClr val="FFFFFF"/>
                </a:solidFill>
              </a:rPr>
              <a:t>© PreEmpt.Life 2025</a:t>
            </a:r>
            <a:endParaRPr sz="1000" b="1">
              <a:solidFill>
                <a:srgbClr val="FFFFFF"/>
              </a:solidFill>
            </a:endParaRPr>
          </a:p>
        </p:txBody>
      </p:sp>
      <p:graphicFrame>
        <p:nvGraphicFramePr>
          <p:cNvPr id="2" name="Google Shape;167;p2">
            <a:extLst>
              <a:ext uri="{FF2B5EF4-FFF2-40B4-BE49-F238E27FC236}">
                <a16:creationId xmlns:a16="http://schemas.microsoft.com/office/drawing/2014/main" id="{EE343BB0-A346-2632-F4BB-211AB3F0EECC}"/>
              </a:ext>
            </a:extLst>
          </p:cNvPr>
          <p:cNvGraphicFramePr/>
          <p:nvPr>
            <p:extLst>
              <p:ext uri="{D42A27DB-BD31-4B8C-83A1-F6EECF244321}">
                <p14:modId xmlns:p14="http://schemas.microsoft.com/office/powerpoint/2010/main" val="4269952431"/>
              </p:ext>
            </p:extLst>
          </p:nvPr>
        </p:nvGraphicFramePr>
        <p:xfrm>
          <a:off x="786986" y="1096483"/>
          <a:ext cx="9784161" cy="4480630"/>
        </p:xfrm>
        <a:graphic>
          <a:graphicData uri="http://schemas.openxmlformats.org/drawingml/2006/table">
            <a:tbl>
              <a:tblPr>
                <a:noFill/>
              </a:tblPr>
              <a:tblGrid>
                <a:gridCol w="2126041">
                  <a:extLst>
                    <a:ext uri="{9D8B030D-6E8A-4147-A177-3AD203B41FA5}">
                      <a16:colId xmlns:a16="http://schemas.microsoft.com/office/drawing/2014/main" val="20000"/>
                    </a:ext>
                  </a:extLst>
                </a:gridCol>
                <a:gridCol w="3633328">
                  <a:extLst>
                    <a:ext uri="{9D8B030D-6E8A-4147-A177-3AD203B41FA5}">
                      <a16:colId xmlns:a16="http://schemas.microsoft.com/office/drawing/2014/main" val="20001"/>
                    </a:ext>
                  </a:extLst>
                </a:gridCol>
                <a:gridCol w="4024792">
                  <a:extLst>
                    <a:ext uri="{9D8B030D-6E8A-4147-A177-3AD203B41FA5}">
                      <a16:colId xmlns:a16="http://schemas.microsoft.com/office/drawing/2014/main" val="3196213490"/>
                    </a:ext>
                  </a:extLst>
                </a:gridCol>
              </a:tblGrid>
              <a:tr h="415675">
                <a:tc>
                  <a:txBody>
                    <a:bodyPr/>
                    <a:lstStyle/>
                    <a:p>
                      <a:pPr marL="0" marR="0" lvl="0" indent="0" algn="l" rtl="0">
                        <a:lnSpc>
                          <a:spcPct val="100000"/>
                        </a:lnSpc>
                        <a:spcBef>
                          <a:spcPts val="0"/>
                        </a:spcBef>
                        <a:spcAft>
                          <a:spcPts val="0"/>
                        </a:spcAft>
                        <a:buNone/>
                      </a:pPr>
                      <a:r>
                        <a:rPr lang="en-GB" sz="1200" b="1" u="none" strike="noStrike" cap="none" dirty="0">
                          <a:solidFill>
                            <a:schemeClr val="lt1"/>
                          </a:solidFill>
                        </a:rPr>
                        <a:t>Key Feature</a:t>
                      </a:r>
                      <a:endParaRPr sz="1200" b="1" u="none" strike="noStrike" cap="none" dirty="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rtl="0">
                        <a:lnSpc>
                          <a:spcPct val="100000"/>
                        </a:lnSpc>
                        <a:spcBef>
                          <a:spcPts val="0"/>
                        </a:spcBef>
                        <a:spcAft>
                          <a:spcPts val="0"/>
                        </a:spcAft>
                        <a:buNone/>
                      </a:pPr>
                      <a:r>
                        <a:rPr lang="en-GB" sz="1200" b="1" dirty="0">
                          <a:solidFill>
                            <a:schemeClr val="lt1"/>
                          </a:solidFill>
                        </a:rPr>
                        <a:t> </a:t>
                      </a:r>
                      <a:r>
                        <a:rPr lang="en-GB" sz="1200" b="1" u="none" strike="noStrike" cap="none" dirty="0" err="1">
                          <a:solidFill>
                            <a:schemeClr val="lt1"/>
                          </a:solidFill>
                        </a:rPr>
                        <a:t>PreEmpt.Life</a:t>
                      </a:r>
                      <a:endParaRPr sz="1200" b="1" u="none" strike="noStrike" cap="none" dirty="0">
                        <a:solidFill>
                          <a:schemeClr val="lt1"/>
                        </a:solidFill>
                      </a:endParaRPr>
                    </a:p>
                  </a:txBody>
                  <a:tcPr marL="91450" marR="91450" marT="45725" marB="4572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030A0"/>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200" b="1" u="none" strike="noStrike" cap="none" dirty="0">
                          <a:solidFill>
                            <a:schemeClr val="lt1"/>
                          </a:solidFill>
                        </a:rPr>
                        <a:t>Rivals (Average)</a:t>
                      </a:r>
                      <a:endParaRPr lang="en-GB" sz="1200" dirty="0"/>
                    </a:p>
                    <a:p>
                      <a:pPr marL="0" marR="0" lvl="0" indent="0" algn="l" rtl="0">
                        <a:lnSpc>
                          <a:spcPct val="100000"/>
                        </a:lnSpc>
                        <a:spcBef>
                          <a:spcPts val="0"/>
                        </a:spcBef>
                        <a:spcAft>
                          <a:spcPts val="0"/>
                        </a:spcAft>
                        <a:buNone/>
                      </a:pPr>
                      <a:endParaRPr sz="1200" b="1" u="none" strike="noStrike" cap="none" dirty="0">
                        <a:solidFill>
                          <a:schemeClr val="lt1"/>
                        </a:solidFill>
                      </a:endParaRPr>
                    </a:p>
                  </a:txBody>
                  <a:tcPr marL="91450" marR="91450" marT="45725" marB="45725">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7030A0"/>
                    </a:solidFill>
                  </a:tcPr>
                </a:tc>
                <a:extLst>
                  <a:ext uri="{0D108BD9-81ED-4DB2-BD59-A6C34878D82A}">
                    <a16:rowId xmlns:a16="http://schemas.microsoft.com/office/drawing/2014/main" val="10000"/>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Trend &amp; Faint Signal Detection</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Scans Millions of evidence points to identify faint, collapsing and reemerging signals for early advantage</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Focus on mainstream trends, limited faint signal detection</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Scenario &amp; Simulation Capability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Generates hundreds of recursive, multi-domain scenarios and runs 500+ virtual laboratory simulations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Offers few, static scenarios with basic simulation tools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00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Systems and cross-disciplinary analysis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Integrates advances frameworks (PESTLEC, CAS, feedback loops) and 37+ disciplines for holistic solutions</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Siloed or optional systemised tools, minimal interdisciplinary integration</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10003"/>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AI Power, Self-audit and Explainability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Uses 1,000+ methods, 2,500 synthetic experts, 500 expert reviewers, 100,000+ critical friends, every output undergoes a 12-step self-audit and is fully explainable</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Fewer methods, limited validation, rare self-audit or explainable logic</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1434331802"/>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Ideation, Threat and Gamechanger Identification</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Recursively identifies threats, opportunities and gamechangers, maps disruptors and start-up trends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Basic SWOT/PESTLE, rarely flags gamechangers or faint threats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lgn="ctr">
                      <a:solidFill>
                        <a:srgbClr val="FFFFFF"/>
                      </a:solidFill>
                      <a:prstDash val="solid"/>
                      <a:round/>
                      <a:headEnd type="none" w="sm" len="sm"/>
                      <a:tailEnd type="none" w="sm" len="sm"/>
                    </a:lnB>
                    <a:solidFill>
                      <a:srgbClr val="E6E7E8"/>
                    </a:solidFill>
                  </a:tcPr>
                </a:tc>
                <a:extLst>
                  <a:ext uri="{0D108BD9-81ED-4DB2-BD59-A6C34878D82A}">
                    <a16:rowId xmlns:a16="http://schemas.microsoft.com/office/drawing/2014/main" val="2180417101"/>
                  </a:ext>
                </a:extLst>
              </a:tr>
              <a:tr h="429725">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Value for money and Accessibility</a:t>
                      </a:r>
                      <a:endParaRPr sz="1200" dirty="0"/>
                    </a:p>
                  </a:txBody>
                  <a:tcPr marL="91450" marR="91450" marT="45725" marB="45725" anchor="ctr">
                    <a:lnL w="12700" cap="flat" cmpd="sng">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Deliuvers tailo9red, multi-lingual, expert-reviewed reports in 12-16 hours at accessible pricing for all users</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200" dirty="0"/>
                        <a:t>Reports take weeks/months, are costly and less accessible</a:t>
                      </a:r>
                      <a:endParaRPr sz="1200" dirty="0"/>
                    </a:p>
                  </a:txBody>
                  <a:tcPr marL="91450" marR="91450" marT="45725" marB="45725" anchor="ctr">
                    <a:lnL w="12700" cap="flat" cmpd="sng" algn="ctr">
                      <a:solidFill>
                        <a:srgbClr val="FFFFFF"/>
                      </a:solidFill>
                      <a:prstDash val="solid"/>
                      <a:round/>
                      <a:headEnd type="none" w="sm" len="sm"/>
                      <a:tailEnd type="none" w="sm" len="sm"/>
                    </a:lnL>
                    <a:lnR w="12700" cap="flat" cmpd="sng" algn="ctr">
                      <a:solidFill>
                        <a:srgbClr val="FFFFFF"/>
                      </a:solidFill>
                      <a:prstDash val="solid"/>
                      <a:round/>
                      <a:headEnd type="none" w="sm" len="sm"/>
                      <a:tailEnd type="none" w="sm" len="sm"/>
                    </a:lnR>
                    <a:lnT w="12700" cap="flat" cmpd="sng" algn="ctr">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chemeClr val="bg1">
                        <a:lumMod val="75000"/>
                      </a:schemeClr>
                    </a:solidFill>
                  </a:tcPr>
                </a:tc>
                <a:extLst>
                  <a:ext uri="{0D108BD9-81ED-4DB2-BD59-A6C34878D82A}">
                    <a16:rowId xmlns:a16="http://schemas.microsoft.com/office/drawing/2014/main" val="4118051159"/>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6894</TotalTime>
  <Words>2637</Words>
  <Application>Microsoft Office PowerPoint</Application>
  <PresentationFormat>Custom</PresentationFormat>
  <Paragraphs>339</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Times New Roman</vt:lpstr>
      <vt:lpstr>Noto Sans Symbols</vt:lpstr>
      <vt:lpstr>Century Gothic</vt:lpstr>
      <vt:lpstr>Office Theme</vt:lpstr>
      <vt:lpstr>Office Theme</vt:lpstr>
      <vt:lpstr>2_Office Theme</vt:lpstr>
      <vt:lpstr>PowerPoint Presentation</vt:lpstr>
      <vt:lpstr>PreEmpt Vision  To democratize strategic foresight and decision intelligence—making advanced, AI-driven futures thinking and scenario planning accessible, participatory, and actionable for all people and organizations, regardless of size, budget, or sector.  </vt:lpstr>
      <vt:lpstr>PreEmpt – What Does It Do ?  PreEmpt helps organizations and individuals think ahead, plan for the future, and make better intelligent decisions</vt:lpstr>
      <vt:lpstr>Typical Use-cases Across Multiple Industry Sectors</vt:lpstr>
      <vt:lpstr>PowerPoint Presentation</vt:lpstr>
      <vt:lpstr>How Does it Work ? </vt:lpstr>
      <vt:lpstr>Visualization &amp; Understanding</vt:lpstr>
      <vt:lpstr>What Makes PreEmpt Different</vt:lpstr>
      <vt:lpstr>PreEmpt Features and Benefits (Based on Perplexity independent assessment - June 2025) </vt:lpstr>
      <vt:lpstr>Competitive Positioning (Based on Perplexity independent assessment - June 2025)</vt:lpstr>
      <vt:lpstr>Deploying PreEmpt</vt:lpstr>
      <vt:lpstr>What Underpins the PreEmpt System</vt:lpstr>
      <vt:lpstr>Human Creativity</vt:lpstr>
      <vt:lpstr>Pricing</vt:lpstr>
      <vt:lpstr>Ethics and Sustainability Principles</vt:lpstr>
      <vt:lpstr>Safety &amp; Security</vt:lpstr>
      <vt:lpstr>Feedback and Testimonials A few of many - all of which can be accessed and verified on our website: https://www.preempt.life/feedback.html</vt:lpstr>
      <vt:lpstr>The PreEmpt Roadmap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Andimccann</dc:creator>
  <cp:lastModifiedBy>Andi McCann</cp:lastModifiedBy>
  <cp:revision>3</cp:revision>
  <dcterms:created xsi:type="dcterms:W3CDTF">1601-01-01T00:00:00Z</dcterms:created>
  <dcterms:modified xsi:type="dcterms:W3CDTF">2025-09-30T09:44:54Z</dcterms:modified>
</cp:coreProperties>
</file>